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485" r:id="rId2"/>
    <p:sldId id="472" r:id="rId3"/>
    <p:sldId id="616" r:id="rId4"/>
    <p:sldId id="626" r:id="rId5"/>
    <p:sldId id="663" r:id="rId6"/>
    <p:sldId id="739" r:id="rId7"/>
    <p:sldId id="741" r:id="rId8"/>
    <p:sldId id="676" r:id="rId9"/>
    <p:sldId id="683" r:id="rId10"/>
    <p:sldId id="702" r:id="rId11"/>
    <p:sldId id="711" r:id="rId12"/>
    <p:sldId id="712" r:id="rId13"/>
    <p:sldId id="684" r:id="rId14"/>
    <p:sldId id="705" r:id="rId15"/>
    <p:sldId id="694" r:id="rId16"/>
    <p:sldId id="695" r:id="rId17"/>
    <p:sldId id="696" r:id="rId18"/>
    <p:sldId id="685" r:id="rId19"/>
    <p:sldId id="697" r:id="rId20"/>
    <p:sldId id="692" r:id="rId21"/>
    <p:sldId id="742" r:id="rId22"/>
    <p:sldId id="706" r:id="rId23"/>
    <p:sldId id="698" r:id="rId24"/>
    <p:sldId id="730" r:id="rId25"/>
    <p:sldId id="731" r:id="rId26"/>
    <p:sldId id="732" r:id="rId27"/>
    <p:sldId id="733" r:id="rId28"/>
    <p:sldId id="743" r:id="rId29"/>
    <p:sldId id="707" r:id="rId30"/>
    <p:sldId id="647" r:id="rId31"/>
    <p:sldId id="699" r:id="rId32"/>
    <p:sldId id="648" r:id="rId33"/>
    <p:sldId id="649" r:id="rId34"/>
    <p:sldId id="650" r:id="rId35"/>
    <p:sldId id="651" r:id="rId36"/>
    <p:sldId id="646" r:id="rId37"/>
    <p:sldId id="744" r:id="rId38"/>
    <p:sldId id="708" r:id="rId39"/>
    <p:sldId id="709" r:id="rId40"/>
    <p:sldId id="738" r:id="rId41"/>
    <p:sldId id="737" r:id="rId42"/>
    <p:sldId id="710" r:id="rId43"/>
    <p:sldId id="745" r:id="rId44"/>
    <p:sldId id="713" r:id="rId45"/>
    <p:sldId id="734" r:id="rId46"/>
    <p:sldId id="735" r:id="rId47"/>
    <p:sldId id="681" r:id="rId48"/>
    <p:sldId id="747" r:id="rId49"/>
    <p:sldId id="748" r:id="rId50"/>
    <p:sldId id="678" r:id="rId51"/>
    <p:sldId id="749" r:id="rId52"/>
    <p:sldId id="680" r:id="rId53"/>
    <p:sldId id="714" r:id="rId54"/>
    <p:sldId id="715" r:id="rId55"/>
    <p:sldId id="716" r:id="rId56"/>
    <p:sldId id="717" r:id="rId57"/>
    <p:sldId id="719" r:id="rId58"/>
    <p:sldId id="720" r:id="rId59"/>
    <p:sldId id="721" r:id="rId60"/>
    <p:sldId id="722" r:id="rId61"/>
    <p:sldId id="724" r:id="rId62"/>
    <p:sldId id="718" r:id="rId63"/>
    <p:sldId id="725" r:id="rId64"/>
    <p:sldId id="726" r:id="rId65"/>
    <p:sldId id="727" r:id="rId66"/>
    <p:sldId id="750" r:id="rId67"/>
    <p:sldId id="273"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崔 哲" initials="崔" lastIdx="1" clrIdx="0">
    <p:extLst>
      <p:ext uri="{19B8F6BF-5375-455C-9EA6-DF929625EA0E}">
        <p15:presenceInfo xmlns:p15="http://schemas.microsoft.com/office/powerpoint/2012/main" userId="959554757f41a68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414" autoAdjust="0"/>
    <p:restoredTop sz="96366" autoAdjust="0"/>
  </p:normalViewPr>
  <p:slideViewPr>
    <p:cSldViewPr snapToGrid="0">
      <p:cViewPr varScale="1">
        <p:scale>
          <a:sx n="64" d="100"/>
          <a:sy n="64" d="100"/>
        </p:scale>
        <p:origin x="48" y="3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05T21:36:52.124" idx="1">
    <p:pos x="10" y="10"/>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9-05T21:36:52.124"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8AF764-7EDC-49FB-8EDC-2F851785684F}" type="datetimeFigureOut">
              <a:rPr lang="zh-CN" altLang="en-US" smtClean="0"/>
              <a:t>2019/9/9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0291F7-0512-420D-90E7-CA1D34F64878}" type="slidenum">
              <a:rPr lang="zh-CN" altLang="en-US" smtClean="0"/>
              <a:t>‹#›</a:t>
            </a:fld>
            <a:endParaRPr lang="zh-CN" altLang="en-US"/>
          </a:p>
        </p:txBody>
      </p:sp>
    </p:spTree>
    <p:extLst>
      <p:ext uri="{BB962C8B-B14F-4D97-AF65-F5344CB8AC3E}">
        <p14:creationId xmlns:p14="http://schemas.microsoft.com/office/powerpoint/2010/main" val="1713105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86688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2</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9971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Lastly, saliency detection are mainly formulated as binary classiﬁcation problems, i.e., either foreground or background. Compared with image classiﬁcation tasks with thousands of categories, the supervision of binary labels is relatively weak to eﬀectively train a deep CNN with a huge number of parameters. </a:t>
            </a:r>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14</a:t>
            </a:fld>
            <a:endParaRPr lang="zh-CN" altLang="en-US"/>
          </a:p>
        </p:txBody>
      </p:sp>
    </p:spTree>
    <p:extLst>
      <p:ext uri="{BB962C8B-B14F-4D97-AF65-F5344CB8AC3E}">
        <p14:creationId xmlns:p14="http://schemas.microsoft.com/office/powerpoint/2010/main" val="283723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342900">
              <a:lnSpc>
                <a:spcPct val="150000"/>
              </a:lnSpc>
              <a:defRPr/>
            </a:pPr>
            <a:r>
              <a:rPr lang="en-US" altLang="zh-CN" sz="1200" b="1" kern="0" dirty="0">
                <a:solidFill>
                  <a:srgbClr val="071F65"/>
                </a:solidFill>
                <a:latin typeface="微软雅黑" pitchFamily="34" charset="-122"/>
                <a:ea typeface="微软雅黑" pitchFamily="34" charset="-122"/>
              </a:rPr>
              <a:t>The master net helps locate salient objects, while the reﬁnement net with a spatial pyramid module helps gradually generate finer details and embed global context information. </a:t>
            </a:r>
          </a:p>
          <a:p>
            <a:pPr defTabSz="342900">
              <a:lnSpc>
                <a:spcPct val="150000"/>
              </a:lnSpc>
              <a:defRPr/>
            </a:pPr>
            <a:r>
              <a:rPr lang="en-US" altLang="zh-CN" sz="1200" b="1" kern="0" dirty="0">
                <a:solidFill>
                  <a:srgbClr val="071F65"/>
                </a:solidFill>
                <a:latin typeface="微软雅黑" pitchFamily="34" charset="-122"/>
                <a:ea typeface="微软雅黑" pitchFamily="34" charset="-122"/>
              </a:rPr>
              <a:t>In the first stage, our approach generates a mask encoding in a feedforward manner, which is simply a semantically meaningful saliency map (Fig. 1.d). Then, in the next stages, reﬁnement nets are utilized to successively reﬁne the preceding saliency maps stage by stage (Fig. 1.e). </a:t>
            </a:r>
          </a:p>
          <a:p>
            <a:pPr defTabSz="342900">
              <a:lnSpc>
                <a:spcPct val="150000"/>
              </a:lnSpc>
              <a:defRPr/>
            </a:pPr>
            <a:r>
              <a:rPr lang="en-US" altLang="zh-CN" dirty="0"/>
              <a:t>The stage-wise reﬁnement network efﬁciently merges high-level semantic knowledge encoded in the master network layers with the spatially rich information of low-level features encoded in the reﬁnement net.</a:t>
            </a:r>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23</a:t>
            </a:fld>
            <a:endParaRPr lang="zh-CN" altLang="en-US"/>
          </a:p>
        </p:txBody>
      </p:sp>
    </p:spTree>
    <p:extLst>
      <p:ext uri="{BB962C8B-B14F-4D97-AF65-F5344CB8AC3E}">
        <p14:creationId xmlns:p14="http://schemas.microsoft.com/office/powerpoint/2010/main" val="859547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342900">
              <a:lnSpc>
                <a:spcPct val="150000"/>
              </a:lnSpc>
              <a:defRPr/>
            </a:pPr>
            <a:r>
              <a:rPr lang="en-US" altLang="zh-CN" sz="1200" b="1" kern="0" dirty="0">
                <a:solidFill>
                  <a:srgbClr val="071F65"/>
                </a:solidFill>
                <a:latin typeface="微软雅黑" pitchFamily="34" charset="-122"/>
                <a:ea typeface="微软雅黑" pitchFamily="34" charset="-122"/>
              </a:rPr>
              <a:t>The master net helps locate salient objects, while the reﬁnement net with a spatial pyramid module helps gradually generate finer details and embed global context information. </a:t>
            </a:r>
          </a:p>
          <a:p>
            <a:pPr defTabSz="342900">
              <a:lnSpc>
                <a:spcPct val="150000"/>
              </a:lnSpc>
              <a:defRPr/>
            </a:pPr>
            <a:r>
              <a:rPr lang="en-US" altLang="zh-CN" sz="1200" b="1" kern="0" dirty="0">
                <a:solidFill>
                  <a:srgbClr val="071F65"/>
                </a:solidFill>
                <a:latin typeface="微软雅黑" pitchFamily="34" charset="-122"/>
                <a:ea typeface="微软雅黑" pitchFamily="34" charset="-122"/>
              </a:rPr>
              <a:t>In the first stage, our approach generates a mask encoding in a feedforward manner, which is simply a semantically meaningful saliency map (Fig. 1.d). Then, in the next stages, reﬁnement nets are utilized to successively reﬁne the preceding saliency maps stage by stage (Fig. 1.e). </a:t>
            </a:r>
          </a:p>
          <a:p>
            <a:pPr defTabSz="342900">
              <a:lnSpc>
                <a:spcPct val="150000"/>
              </a:lnSpc>
              <a:defRPr/>
            </a:pPr>
            <a:r>
              <a:rPr lang="en-US" altLang="zh-CN" dirty="0"/>
              <a:t>The stage-wise reﬁnement network efﬁciently merges high-level semantic knowledge encoded in the master network layers with the spatially rich information of low-level features encoded in the reﬁnement net.</a:t>
            </a:r>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24</a:t>
            </a:fld>
            <a:endParaRPr lang="zh-CN" altLang="en-US"/>
          </a:p>
        </p:txBody>
      </p:sp>
    </p:spTree>
    <p:extLst>
      <p:ext uri="{BB962C8B-B14F-4D97-AF65-F5344CB8AC3E}">
        <p14:creationId xmlns:p14="http://schemas.microsoft.com/office/powerpoint/2010/main" val="1151302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342900">
              <a:lnSpc>
                <a:spcPct val="150000"/>
              </a:lnSpc>
              <a:defRPr/>
            </a:pPr>
            <a:r>
              <a:rPr lang="en-US" altLang="zh-CN" sz="1200" b="1" kern="0" dirty="0">
                <a:solidFill>
                  <a:srgbClr val="071F65"/>
                </a:solidFill>
                <a:latin typeface="微软雅黑" pitchFamily="34" charset="-122"/>
                <a:ea typeface="微软雅黑" pitchFamily="34" charset="-122"/>
              </a:rPr>
              <a:t>The master net helps locate salient objects, while the reﬁnement net with a spatial pyramid module helps gradually generate finer details and embed global context information. </a:t>
            </a:r>
          </a:p>
          <a:p>
            <a:pPr defTabSz="342900">
              <a:lnSpc>
                <a:spcPct val="150000"/>
              </a:lnSpc>
              <a:defRPr/>
            </a:pPr>
            <a:r>
              <a:rPr lang="en-US" altLang="zh-CN" sz="1200" b="1" kern="0" dirty="0">
                <a:solidFill>
                  <a:srgbClr val="071F65"/>
                </a:solidFill>
                <a:latin typeface="微软雅黑" pitchFamily="34" charset="-122"/>
                <a:ea typeface="微软雅黑" pitchFamily="34" charset="-122"/>
              </a:rPr>
              <a:t>In the first stage, our approach generates a mask encoding in a feedforward manner, which is simply a semantically meaningful saliency map (Fig. 1.d). Then, in the next stages, reﬁnement nets are utilized to successively reﬁne the preceding saliency maps stage by stage (Fig. 1.e). </a:t>
            </a:r>
          </a:p>
          <a:p>
            <a:pPr defTabSz="342900">
              <a:lnSpc>
                <a:spcPct val="150000"/>
              </a:lnSpc>
              <a:defRPr/>
            </a:pPr>
            <a:r>
              <a:rPr lang="en-US" altLang="zh-CN" dirty="0"/>
              <a:t>The stage-wise reﬁnement network efﬁciently merges high-level semantic knowledge encoded in the master network layers with the spatially rich information of low-level features encoded in the reﬁnement net.</a:t>
            </a:r>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25</a:t>
            </a:fld>
            <a:endParaRPr lang="zh-CN" altLang="en-US"/>
          </a:p>
        </p:txBody>
      </p:sp>
    </p:spTree>
    <p:extLst>
      <p:ext uri="{BB962C8B-B14F-4D97-AF65-F5344CB8AC3E}">
        <p14:creationId xmlns:p14="http://schemas.microsoft.com/office/powerpoint/2010/main" val="3567865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342900">
              <a:lnSpc>
                <a:spcPct val="150000"/>
              </a:lnSpc>
              <a:defRPr/>
            </a:pPr>
            <a:r>
              <a:rPr lang="en-US" altLang="zh-CN" sz="1200" b="1" kern="0" dirty="0">
                <a:solidFill>
                  <a:srgbClr val="071F65"/>
                </a:solidFill>
                <a:latin typeface="微软雅黑" pitchFamily="34" charset="-122"/>
                <a:ea typeface="微软雅黑" pitchFamily="34" charset="-122"/>
              </a:rPr>
              <a:t>The master net helps locate salient objects, while the reﬁnement net with a spatial pyramid module helps gradually generate finer details and embed global context information. </a:t>
            </a:r>
          </a:p>
          <a:p>
            <a:pPr defTabSz="342900">
              <a:lnSpc>
                <a:spcPct val="150000"/>
              </a:lnSpc>
              <a:defRPr/>
            </a:pPr>
            <a:r>
              <a:rPr lang="en-US" altLang="zh-CN" sz="1200" b="1" kern="0" dirty="0">
                <a:solidFill>
                  <a:srgbClr val="071F65"/>
                </a:solidFill>
                <a:latin typeface="微软雅黑" pitchFamily="34" charset="-122"/>
                <a:ea typeface="微软雅黑" pitchFamily="34" charset="-122"/>
              </a:rPr>
              <a:t>In the first stage, our approach generates a mask encoding in a feedforward manner, which is simply a semantically meaningful saliency map (Fig. 1.d). Then, in the next stages, reﬁnement nets are utilized to successively reﬁne the preceding saliency maps stage by stage (Fig. 1.e). </a:t>
            </a:r>
          </a:p>
          <a:p>
            <a:pPr defTabSz="342900">
              <a:lnSpc>
                <a:spcPct val="150000"/>
              </a:lnSpc>
              <a:defRPr/>
            </a:pPr>
            <a:r>
              <a:rPr lang="en-US" altLang="zh-CN" dirty="0"/>
              <a:t>The stage-wise reﬁnement network efﬁciently merges high-level semantic knowledge encoded in the master network layers with the spatially rich information of low-level features encoded in the reﬁnement net.</a:t>
            </a:r>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26</a:t>
            </a:fld>
            <a:endParaRPr lang="zh-CN" altLang="en-US"/>
          </a:p>
        </p:txBody>
      </p:sp>
    </p:spTree>
    <p:extLst>
      <p:ext uri="{BB962C8B-B14F-4D97-AF65-F5344CB8AC3E}">
        <p14:creationId xmlns:p14="http://schemas.microsoft.com/office/powerpoint/2010/main" val="3872900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342900">
              <a:lnSpc>
                <a:spcPct val="150000"/>
              </a:lnSpc>
              <a:defRPr/>
            </a:pPr>
            <a:r>
              <a:rPr lang="en-US" altLang="zh-CN" sz="1200" b="1" kern="0" dirty="0">
                <a:solidFill>
                  <a:srgbClr val="071F65"/>
                </a:solidFill>
                <a:latin typeface="微软雅黑" pitchFamily="34" charset="-122"/>
                <a:ea typeface="微软雅黑" pitchFamily="34" charset="-122"/>
              </a:rPr>
              <a:t>The master net helps locate salient objects, while the reﬁnement net with a spatial pyramid module helps gradually generate finer details and embed global context information. </a:t>
            </a:r>
          </a:p>
          <a:p>
            <a:pPr defTabSz="342900">
              <a:lnSpc>
                <a:spcPct val="150000"/>
              </a:lnSpc>
              <a:defRPr/>
            </a:pPr>
            <a:r>
              <a:rPr lang="en-US" altLang="zh-CN" sz="1200" b="1" kern="0" dirty="0">
                <a:solidFill>
                  <a:srgbClr val="071F65"/>
                </a:solidFill>
                <a:latin typeface="微软雅黑" pitchFamily="34" charset="-122"/>
                <a:ea typeface="微软雅黑" pitchFamily="34" charset="-122"/>
              </a:rPr>
              <a:t>In the first stage, our approach generates a mask encoding in a feedforward manner, which is simply a semantically meaningful saliency map (Fig. 1.d). Then, in the next stages, reﬁnement nets are utilized to successively reﬁne the preceding saliency maps stage by stage (Fig. 1.e). </a:t>
            </a:r>
          </a:p>
          <a:p>
            <a:pPr defTabSz="342900">
              <a:lnSpc>
                <a:spcPct val="150000"/>
              </a:lnSpc>
              <a:defRPr/>
            </a:pPr>
            <a:r>
              <a:rPr lang="en-US" altLang="zh-CN" dirty="0"/>
              <a:t>The stage-wise reﬁnement network efﬁciently merges high-level semantic knowledge encoded in the master network layers with the spatially rich information of low-level features encoded in the reﬁnement net.</a:t>
            </a:r>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27</a:t>
            </a:fld>
            <a:endParaRPr lang="zh-CN" altLang="en-US"/>
          </a:p>
        </p:txBody>
      </p:sp>
    </p:spTree>
    <p:extLst>
      <p:ext uri="{BB962C8B-B14F-4D97-AF65-F5344CB8AC3E}">
        <p14:creationId xmlns:p14="http://schemas.microsoft.com/office/powerpoint/2010/main" val="302391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952C9E-ACD2-42D5-BD93-23DB31F61EB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66638FB-1D56-49CA-9741-1F69502667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2E7CFBB-EBE6-4B86-8DD7-4E20B5005256}"/>
              </a:ext>
            </a:extLst>
          </p:cNvPr>
          <p:cNvSpPr>
            <a:spLocks noGrp="1"/>
          </p:cNvSpPr>
          <p:nvPr>
            <p:ph type="dt" sz="half" idx="10"/>
          </p:nvPr>
        </p:nvSpPr>
        <p:spPr/>
        <p:txBody>
          <a:bodyPr/>
          <a:lstStyle/>
          <a:p>
            <a:fld id="{1A813316-DEB0-4273-B3C5-C015A07E2E73}" type="datetimeFigureOut">
              <a:rPr lang="zh-CN" altLang="en-US" smtClean="0"/>
              <a:t>2019/9/9</a:t>
            </a:fld>
            <a:endParaRPr lang="zh-CN" altLang="en-US"/>
          </a:p>
        </p:txBody>
      </p:sp>
      <p:sp>
        <p:nvSpPr>
          <p:cNvPr id="5" name="页脚占位符 4">
            <a:extLst>
              <a:ext uri="{FF2B5EF4-FFF2-40B4-BE49-F238E27FC236}">
                <a16:creationId xmlns:a16="http://schemas.microsoft.com/office/drawing/2014/main" id="{3E67FFD8-5E70-40BC-A9BB-A13F50DF50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2439F7-1B08-437C-AC75-7AB276C0DBFC}"/>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157280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0E8A10-EF1B-4248-AED0-B29E4BB15F1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8D671FB-0BF2-42D6-B2D9-F6199A4405D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D5AB-420C-437D-BF0A-9D46C59CE7DB}"/>
              </a:ext>
            </a:extLst>
          </p:cNvPr>
          <p:cNvSpPr>
            <a:spLocks noGrp="1"/>
          </p:cNvSpPr>
          <p:nvPr>
            <p:ph type="dt" sz="half" idx="10"/>
          </p:nvPr>
        </p:nvSpPr>
        <p:spPr/>
        <p:txBody>
          <a:bodyPr/>
          <a:lstStyle/>
          <a:p>
            <a:fld id="{1A813316-DEB0-4273-B3C5-C015A07E2E73}" type="datetimeFigureOut">
              <a:rPr lang="zh-CN" altLang="en-US" smtClean="0"/>
              <a:t>2019/9/9</a:t>
            </a:fld>
            <a:endParaRPr lang="zh-CN" altLang="en-US"/>
          </a:p>
        </p:txBody>
      </p:sp>
      <p:sp>
        <p:nvSpPr>
          <p:cNvPr id="5" name="页脚占位符 4">
            <a:extLst>
              <a:ext uri="{FF2B5EF4-FFF2-40B4-BE49-F238E27FC236}">
                <a16:creationId xmlns:a16="http://schemas.microsoft.com/office/drawing/2014/main" id="{F1752F5C-A30C-44C6-AA72-2741906960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2F6748-3041-4735-B50A-3558EF3D148F}"/>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221639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B5A0B1B-D0ED-4365-BB82-F69F6E7EEBC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DDEB838-EE27-427C-8184-97B05BF4EB9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2AD041-E8DF-48F5-B074-3DDAABEB706D}"/>
              </a:ext>
            </a:extLst>
          </p:cNvPr>
          <p:cNvSpPr>
            <a:spLocks noGrp="1"/>
          </p:cNvSpPr>
          <p:nvPr>
            <p:ph type="dt" sz="half" idx="10"/>
          </p:nvPr>
        </p:nvSpPr>
        <p:spPr/>
        <p:txBody>
          <a:bodyPr/>
          <a:lstStyle/>
          <a:p>
            <a:fld id="{1A813316-DEB0-4273-B3C5-C015A07E2E73}" type="datetimeFigureOut">
              <a:rPr lang="zh-CN" altLang="en-US" smtClean="0"/>
              <a:t>2019/9/9</a:t>
            </a:fld>
            <a:endParaRPr lang="zh-CN" altLang="en-US"/>
          </a:p>
        </p:txBody>
      </p:sp>
      <p:sp>
        <p:nvSpPr>
          <p:cNvPr id="5" name="页脚占位符 4">
            <a:extLst>
              <a:ext uri="{FF2B5EF4-FFF2-40B4-BE49-F238E27FC236}">
                <a16:creationId xmlns:a16="http://schemas.microsoft.com/office/drawing/2014/main" id="{A5B2B884-8A47-445C-A000-77C1788DBB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28F7E8-A5BF-45EA-BA06-4298BF4B54A0}"/>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1747601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5" y="2367093"/>
            <a:ext cx="10363828" cy="342410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1C62CCE-28B2-40D5-80E1-1F37970C1391}" type="datetimeFigureOut">
              <a:rPr lang="zh-CN" altLang="en-US" smtClean="0">
                <a:solidFill>
                  <a:prstClr val="black"/>
                </a:solidFill>
              </a:rPr>
              <a:pPr/>
              <a:t>2019/9/9</a:t>
            </a:fld>
            <a:endParaRPr lang="zh-CN" altLang="en-US">
              <a:solidFill>
                <a:prstClr val="black"/>
              </a:solidFill>
            </a:endParaRPr>
          </a:p>
        </p:txBody>
      </p:sp>
      <p:sp>
        <p:nvSpPr>
          <p:cNvPr id="5" name="Footer Placeholder 4"/>
          <p:cNvSpPr>
            <a:spLocks noGrp="1"/>
          </p:cNvSpPr>
          <p:nvPr>
            <p:ph type="ftr" sz="quarter" idx="11"/>
          </p:nvPr>
        </p:nvSpPr>
        <p:spPr/>
        <p:txBody>
          <a:bodyPr/>
          <a:lstStyle/>
          <a:p>
            <a:endParaRPr lang="zh-CN" altLang="en-US">
              <a:solidFill>
                <a:prstClr val="black"/>
              </a:solidFill>
            </a:endParaRPr>
          </a:p>
        </p:txBody>
      </p:sp>
      <p:sp>
        <p:nvSpPr>
          <p:cNvPr id="6" name="Slide Number Placeholder 5"/>
          <p:cNvSpPr>
            <a:spLocks noGrp="1"/>
          </p:cNvSpPr>
          <p:nvPr>
            <p:ph type="sldNum" sz="quarter" idx="12"/>
          </p:nvPr>
        </p:nvSpPr>
        <p:spPr/>
        <p:txBody>
          <a:bodyPr/>
          <a:lstStyle/>
          <a:p>
            <a:fld id="{DE892DB8-D1F5-4E85-9658-AC7A4C466A2E}"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7184900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advClick="0"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A534F-ACA9-4717-980C-5E59CD9E5D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EF3BDA-E89B-46D0-8741-96BBFE20F1A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9890F64-B8BB-4FC4-B702-989E1D90D056}"/>
              </a:ext>
            </a:extLst>
          </p:cNvPr>
          <p:cNvSpPr>
            <a:spLocks noGrp="1"/>
          </p:cNvSpPr>
          <p:nvPr>
            <p:ph type="dt" sz="half" idx="10"/>
          </p:nvPr>
        </p:nvSpPr>
        <p:spPr/>
        <p:txBody>
          <a:bodyPr/>
          <a:lstStyle/>
          <a:p>
            <a:fld id="{1A813316-DEB0-4273-B3C5-C015A07E2E73}" type="datetimeFigureOut">
              <a:rPr lang="zh-CN" altLang="en-US" smtClean="0"/>
              <a:t>2019/9/9</a:t>
            </a:fld>
            <a:endParaRPr lang="zh-CN" altLang="en-US"/>
          </a:p>
        </p:txBody>
      </p:sp>
      <p:sp>
        <p:nvSpPr>
          <p:cNvPr id="5" name="页脚占位符 4">
            <a:extLst>
              <a:ext uri="{FF2B5EF4-FFF2-40B4-BE49-F238E27FC236}">
                <a16:creationId xmlns:a16="http://schemas.microsoft.com/office/drawing/2014/main" id="{AEFF2D87-9313-4FF7-BEF5-42A39AD9AF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470F5AD-659B-442C-AD3B-756F0A9FAE8C}"/>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2293202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DE3C8-FCEB-465C-ADDC-8A3435FC918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2D7E99A-C867-42E6-B863-BEB2F3EB0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573326-A69E-46E8-A884-70C4668BE250}"/>
              </a:ext>
            </a:extLst>
          </p:cNvPr>
          <p:cNvSpPr>
            <a:spLocks noGrp="1"/>
          </p:cNvSpPr>
          <p:nvPr>
            <p:ph type="dt" sz="half" idx="10"/>
          </p:nvPr>
        </p:nvSpPr>
        <p:spPr/>
        <p:txBody>
          <a:bodyPr/>
          <a:lstStyle/>
          <a:p>
            <a:fld id="{1A813316-DEB0-4273-B3C5-C015A07E2E73}" type="datetimeFigureOut">
              <a:rPr lang="zh-CN" altLang="en-US" smtClean="0"/>
              <a:t>2019/9/9</a:t>
            </a:fld>
            <a:endParaRPr lang="zh-CN" altLang="en-US"/>
          </a:p>
        </p:txBody>
      </p:sp>
      <p:sp>
        <p:nvSpPr>
          <p:cNvPr id="5" name="页脚占位符 4">
            <a:extLst>
              <a:ext uri="{FF2B5EF4-FFF2-40B4-BE49-F238E27FC236}">
                <a16:creationId xmlns:a16="http://schemas.microsoft.com/office/drawing/2014/main" id="{BC91C4BC-A093-4D04-9169-8DF04A294B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19D27D-0D90-4AEB-990E-AFA15B805DE7}"/>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1761712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34504-0BB8-4970-A501-C2B164C3F21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DB69A0-7590-4313-88D5-51BD7E59D4B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06163B1-88FE-4810-8060-9180EB20A00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7A991C-7C15-47EC-942F-7AA127307D9E}"/>
              </a:ext>
            </a:extLst>
          </p:cNvPr>
          <p:cNvSpPr>
            <a:spLocks noGrp="1"/>
          </p:cNvSpPr>
          <p:nvPr>
            <p:ph type="dt" sz="half" idx="10"/>
          </p:nvPr>
        </p:nvSpPr>
        <p:spPr/>
        <p:txBody>
          <a:bodyPr/>
          <a:lstStyle/>
          <a:p>
            <a:fld id="{1A813316-DEB0-4273-B3C5-C015A07E2E73}" type="datetimeFigureOut">
              <a:rPr lang="zh-CN" altLang="en-US" smtClean="0"/>
              <a:t>2019/9/9</a:t>
            </a:fld>
            <a:endParaRPr lang="zh-CN" altLang="en-US"/>
          </a:p>
        </p:txBody>
      </p:sp>
      <p:sp>
        <p:nvSpPr>
          <p:cNvPr id="6" name="页脚占位符 5">
            <a:extLst>
              <a:ext uri="{FF2B5EF4-FFF2-40B4-BE49-F238E27FC236}">
                <a16:creationId xmlns:a16="http://schemas.microsoft.com/office/drawing/2014/main" id="{136ABCEE-BF08-4703-BC41-364C53FD9B7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5F42F2-875F-41EA-A26F-64605AE88B79}"/>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1247672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BF14E-046D-477D-9643-409FF5E4FB7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1397BCC-3FEA-47B1-8609-F54A52254A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0103D0-D60A-41B7-A1FA-9EB78B347CB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92BB9E4-817B-4A2B-863D-86895B86C0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26612BF-B102-4FE7-B71F-3A5F36A99AA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A0FFA6B-87AD-42B8-A2F9-5A815CAEB981}"/>
              </a:ext>
            </a:extLst>
          </p:cNvPr>
          <p:cNvSpPr>
            <a:spLocks noGrp="1"/>
          </p:cNvSpPr>
          <p:nvPr>
            <p:ph type="dt" sz="half" idx="10"/>
          </p:nvPr>
        </p:nvSpPr>
        <p:spPr/>
        <p:txBody>
          <a:bodyPr/>
          <a:lstStyle/>
          <a:p>
            <a:fld id="{1A813316-DEB0-4273-B3C5-C015A07E2E73}" type="datetimeFigureOut">
              <a:rPr lang="zh-CN" altLang="en-US" smtClean="0"/>
              <a:t>2019/9/9</a:t>
            </a:fld>
            <a:endParaRPr lang="zh-CN" altLang="en-US"/>
          </a:p>
        </p:txBody>
      </p:sp>
      <p:sp>
        <p:nvSpPr>
          <p:cNvPr id="8" name="页脚占位符 7">
            <a:extLst>
              <a:ext uri="{FF2B5EF4-FFF2-40B4-BE49-F238E27FC236}">
                <a16:creationId xmlns:a16="http://schemas.microsoft.com/office/drawing/2014/main" id="{6FC2C166-0CAA-4885-8C16-A1FD3C0432B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BE64D7E-0E62-4FC1-B0CB-247642A42F06}"/>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744782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6ED791-8393-4B7B-9CFA-BEE04080637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4DC7862-92BD-4742-AD75-9298BD2B1960}"/>
              </a:ext>
            </a:extLst>
          </p:cNvPr>
          <p:cNvSpPr>
            <a:spLocks noGrp="1"/>
          </p:cNvSpPr>
          <p:nvPr>
            <p:ph type="dt" sz="half" idx="10"/>
          </p:nvPr>
        </p:nvSpPr>
        <p:spPr/>
        <p:txBody>
          <a:bodyPr/>
          <a:lstStyle/>
          <a:p>
            <a:fld id="{1A813316-DEB0-4273-B3C5-C015A07E2E73}" type="datetimeFigureOut">
              <a:rPr lang="zh-CN" altLang="en-US" smtClean="0"/>
              <a:t>2019/9/9</a:t>
            </a:fld>
            <a:endParaRPr lang="zh-CN" altLang="en-US"/>
          </a:p>
        </p:txBody>
      </p:sp>
      <p:sp>
        <p:nvSpPr>
          <p:cNvPr id="4" name="页脚占位符 3">
            <a:extLst>
              <a:ext uri="{FF2B5EF4-FFF2-40B4-BE49-F238E27FC236}">
                <a16:creationId xmlns:a16="http://schemas.microsoft.com/office/drawing/2014/main" id="{AF6D531E-AD84-4818-95E2-AA1ADF57233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CF5007A-2FBA-4ED8-9F91-E5B2DE3425E6}"/>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1160143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4AF6BCF-EF4F-413C-8C5A-81B775F37A6A}"/>
              </a:ext>
            </a:extLst>
          </p:cNvPr>
          <p:cNvSpPr>
            <a:spLocks noGrp="1"/>
          </p:cNvSpPr>
          <p:nvPr>
            <p:ph type="dt" sz="half" idx="10"/>
          </p:nvPr>
        </p:nvSpPr>
        <p:spPr/>
        <p:txBody>
          <a:bodyPr/>
          <a:lstStyle/>
          <a:p>
            <a:fld id="{1A813316-DEB0-4273-B3C5-C015A07E2E73}" type="datetimeFigureOut">
              <a:rPr lang="zh-CN" altLang="en-US" smtClean="0"/>
              <a:t>2019/9/9</a:t>
            </a:fld>
            <a:endParaRPr lang="zh-CN" altLang="en-US"/>
          </a:p>
        </p:txBody>
      </p:sp>
      <p:sp>
        <p:nvSpPr>
          <p:cNvPr id="3" name="页脚占位符 2">
            <a:extLst>
              <a:ext uri="{FF2B5EF4-FFF2-40B4-BE49-F238E27FC236}">
                <a16:creationId xmlns:a16="http://schemas.microsoft.com/office/drawing/2014/main" id="{65BA87CE-BD8F-4DFA-BBBF-48131E0F5BB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2780292-9CC2-4A22-8F8D-953861AC2CCC}"/>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705493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35CCBE-55EF-49FD-88A3-1B02B800C95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8471952-2595-434C-969C-DAC018AA23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28607D6-11B2-4951-B2C2-692F094159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5007EE0-4911-44DB-AE4E-74EF17BDBFB1}"/>
              </a:ext>
            </a:extLst>
          </p:cNvPr>
          <p:cNvSpPr>
            <a:spLocks noGrp="1"/>
          </p:cNvSpPr>
          <p:nvPr>
            <p:ph type="dt" sz="half" idx="10"/>
          </p:nvPr>
        </p:nvSpPr>
        <p:spPr/>
        <p:txBody>
          <a:bodyPr/>
          <a:lstStyle/>
          <a:p>
            <a:fld id="{1A813316-DEB0-4273-B3C5-C015A07E2E73}" type="datetimeFigureOut">
              <a:rPr lang="zh-CN" altLang="en-US" smtClean="0"/>
              <a:t>2019/9/9</a:t>
            </a:fld>
            <a:endParaRPr lang="zh-CN" altLang="en-US"/>
          </a:p>
        </p:txBody>
      </p:sp>
      <p:sp>
        <p:nvSpPr>
          <p:cNvPr id="6" name="页脚占位符 5">
            <a:extLst>
              <a:ext uri="{FF2B5EF4-FFF2-40B4-BE49-F238E27FC236}">
                <a16:creationId xmlns:a16="http://schemas.microsoft.com/office/drawing/2014/main" id="{53F3A9DB-5C92-4A0F-9CF8-9A947DDB2DB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5040F8E-37FA-4B94-8893-D23630D3C929}"/>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46420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402AC4-C384-4913-B5D8-680E2351F9B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8C837AB-760A-4362-B51B-928CE7D5F9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E61ED5C-0017-4F08-B299-74F338E68A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3ECE31B-2A18-4844-8EBB-2DF472D0C3CB}"/>
              </a:ext>
            </a:extLst>
          </p:cNvPr>
          <p:cNvSpPr>
            <a:spLocks noGrp="1"/>
          </p:cNvSpPr>
          <p:nvPr>
            <p:ph type="dt" sz="half" idx="10"/>
          </p:nvPr>
        </p:nvSpPr>
        <p:spPr/>
        <p:txBody>
          <a:bodyPr/>
          <a:lstStyle/>
          <a:p>
            <a:fld id="{1A813316-DEB0-4273-B3C5-C015A07E2E73}" type="datetimeFigureOut">
              <a:rPr lang="zh-CN" altLang="en-US" smtClean="0"/>
              <a:t>2019/9/9</a:t>
            </a:fld>
            <a:endParaRPr lang="zh-CN" altLang="en-US"/>
          </a:p>
        </p:txBody>
      </p:sp>
      <p:sp>
        <p:nvSpPr>
          <p:cNvPr id="6" name="页脚占位符 5">
            <a:extLst>
              <a:ext uri="{FF2B5EF4-FFF2-40B4-BE49-F238E27FC236}">
                <a16:creationId xmlns:a16="http://schemas.microsoft.com/office/drawing/2014/main" id="{802099B4-BDF3-403E-9AF4-9DC21AD51B4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225DC47-1DC2-42BD-A1E2-02BE9CBBF244}"/>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3492417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6EA66FA-9D5E-4467-AFD1-0D8598B7CB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3673F71-E84A-45A9-B979-E6945C1832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A72D835-A65E-4AA7-ADFA-13FC9652FC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813316-DEB0-4273-B3C5-C015A07E2E73}" type="datetimeFigureOut">
              <a:rPr lang="zh-CN" altLang="en-US" smtClean="0"/>
              <a:t>2019/9/9</a:t>
            </a:fld>
            <a:endParaRPr lang="zh-CN" altLang="en-US"/>
          </a:p>
        </p:txBody>
      </p:sp>
      <p:sp>
        <p:nvSpPr>
          <p:cNvPr id="5" name="页脚占位符 4">
            <a:extLst>
              <a:ext uri="{FF2B5EF4-FFF2-40B4-BE49-F238E27FC236}">
                <a16:creationId xmlns:a16="http://schemas.microsoft.com/office/drawing/2014/main" id="{AD898367-6234-471D-AD8B-FB563FCD08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782641B-46C8-41DF-8658-F872807D56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2512429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20.png"/><Relationship Id="rId5" Type="http://schemas.openxmlformats.org/officeDocument/2006/relationships/image" Target="../media/image20.png"/><Relationship Id="rId10" Type="http://schemas.openxmlformats.org/officeDocument/2006/relationships/image" Target="../media/image210.png"/><Relationship Id="rId4" Type="http://schemas.openxmlformats.org/officeDocument/2006/relationships/image" Target="../media/image19.png"/><Relationship Id="rId9" Type="http://schemas.openxmlformats.org/officeDocument/2006/relationships/image" Target="../media/image20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0.png"/><Relationship Id="rId7" Type="http://schemas.openxmlformats.org/officeDocument/2006/relationships/image" Target="../media/image65.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5.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comments" Target="../comments/commen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flipH="1">
            <a:off x="1874431" y="3384023"/>
            <a:ext cx="871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5"/>
          <p:cNvSpPr txBox="1"/>
          <p:nvPr/>
        </p:nvSpPr>
        <p:spPr>
          <a:xfrm>
            <a:off x="9894571" y="6191726"/>
            <a:ext cx="1982892" cy="369332"/>
          </a:xfrm>
          <a:prstGeom prst="rect">
            <a:avLst/>
          </a:prstGeom>
          <a:noFill/>
        </p:spPr>
        <p:txBody>
          <a:bodyPr wrap="square" lIns="91440" tIns="45720" rIns="91440" bIns="45720" rtlCol="0">
            <a:spAutoFit/>
          </a:bodyPr>
          <a:lstStyle/>
          <a:p>
            <a:pPr algn="ctr" defTabSz="457189"/>
            <a:r>
              <a:rPr lang="en-US" altLang="zh-CN" dirty="0"/>
              <a:t>2019</a:t>
            </a:r>
            <a:r>
              <a:rPr lang="zh-CN" altLang="en-US" dirty="0"/>
              <a:t>年</a:t>
            </a:r>
            <a:r>
              <a:rPr lang="en-US" altLang="zh-CN" dirty="0"/>
              <a:t>9</a:t>
            </a:r>
            <a:r>
              <a:rPr lang="zh-CN" altLang="en-US" dirty="0"/>
              <a:t>月</a:t>
            </a:r>
            <a:r>
              <a:rPr lang="en-US" altLang="zh-CN" dirty="0"/>
              <a:t>9</a:t>
            </a:r>
            <a:r>
              <a:rPr lang="zh-CN" altLang="en-US" dirty="0"/>
              <a:t>日</a:t>
            </a:r>
          </a:p>
        </p:txBody>
      </p:sp>
      <p:sp>
        <p:nvSpPr>
          <p:cNvPr id="16" name="矩形 15"/>
          <p:cNvSpPr/>
          <p:nvPr/>
        </p:nvSpPr>
        <p:spPr>
          <a:xfrm>
            <a:off x="911824" y="2331444"/>
            <a:ext cx="10635575" cy="769441"/>
          </a:xfrm>
          <a:prstGeom prst="rect">
            <a:avLst/>
          </a:prstGeom>
        </p:spPr>
        <p:txBody>
          <a:bodyPr wrap="square" lIns="91440" tIns="45720" rIns="91440" bIns="45720">
            <a:spAutoFit/>
          </a:bodyPr>
          <a:lstStyle/>
          <a:p>
            <a:pPr algn="ctr" defTabSz="457189"/>
            <a:r>
              <a:rPr lang="en-US" altLang="zh-CN" sz="4400" dirty="0"/>
              <a:t>Visual Saliency Detection</a:t>
            </a:r>
          </a:p>
        </p:txBody>
      </p:sp>
      <p:sp>
        <p:nvSpPr>
          <p:cNvPr id="2" name="文本框 1">
            <a:extLst>
              <a:ext uri="{FF2B5EF4-FFF2-40B4-BE49-F238E27FC236}">
                <a16:creationId xmlns:a16="http://schemas.microsoft.com/office/drawing/2014/main" id="{79C51A2D-037B-4D4A-BA08-C580B883C16A}"/>
              </a:ext>
            </a:extLst>
          </p:cNvPr>
          <p:cNvSpPr txBox="1"/>
          <p:nvPr/>
        </p:nvSpPr>
        <p:spPr>
          <a:xfrm>
            <a:off x="10319960" y="5700132"/>
            <a:ext cx="1132114" cy="416909"/>
          </a:xfrm>
          <a:prstGeom prst="rect">
            <a:avLst/>
          </a:prstGeom>
          <a:noFill/>
        </p:spPr>
        <p:txBody>
          <a:bodyPr wrap="square" rtlCol="0">
            <a:spAutoFit/>
          </a:bodyPr>
          <a:lstStyle/>
          <a:p>
            <a:pPr algn="ctr">
              <a:lnSpc>
                <a:spcPct val="130000"/>
              </a:lnSpc>
            </a:pPr>
            <a:r>
              <a:rPr lang="zh-CN" altLang="en-US" dirty="0"/>
              <a:t>崔 哲</a:t>
            </a:r>
          </a:p>
        </p:txBody>
      </p:sp>
    </p:spTree>
    <p:extLst>
      <p:ext uri="{BB962C8B-B14F-4D97-AF65-F5344CB8AC3E}">
        <p14:creationId xmlns:p14="http://schemas.microsoft.com/office/powerpoint/2010/main" val="912318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7225053"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Multi-layer Perceptron (MLP)-based methods </a:t>
            </a:r>
          </a:p>
        </p:txBody>
      </p:sp>
      <p:sp>
        <p:nvSpPr>
          <p:cNvPr id="2" name="矩形 1">
            <a:extLst>
              <a:ext uri="{FF2B5EF4-FFF2-40B4-BE49-F238E27FC236}">
                <a16:creationId xmlns:a16="http://schemas.microsoft.com/office/drawing/2014/main" id="{98E838D9-B3C3-4333-8915-8FC38B050E7D}"/>
              </a:ext>
            </a:extLst>
          </p:cNvPr>
          <p:cNvSpPr/>
          <p:nvPr/>
        </p:nvSpPr>
        <p:spPr>
          <a:xfrm>
            <a:off x="3948508" y="1957418"/>
            <a:ext cx="4151783" cy="369332"/>
          </a:xfrm>
          <a:prstGeom prst="rect">
            <a:avLst/>
          </a:prstGeom>
        </p:spPr>
        <p:txBody>
          <a:bodyPr wrap="square">
            <a:spAutoFit/>
          </a:bodyPr>
          <a:lstStyle/>
          <a:p>
            <a:r>
              <a:rPr lang="en-US" altLang="zh-CN" dirty="0"/>
              <a:t>R. Zhao, W. Ouyang, H. Li, and X. Wang</a:t>
            </a:r>
            <a:endParaRPr lang="en-US" altLang="zh-CN" sz="1600" dirty="0"/>
          </a:p>
        </p:txBody>
      </p:sp>
      <p:sp>
        <p:nvSpPr>
          <p:cNvPr id="5" name="矩形 4">
            <a:extLst>
              <a:ext uri="{FF2B5EF4-FFF2-40B4-BE49-F238E27FC236}">
                <a16:creationId xmlns:a16="http://schemas.microsoft.com/office/drawing/2014/main" id="{1A260923-0257-4C9C-B1B2-C9B39EA17CB2}"/>
              </a:ext>
            </a:extLst>
          </p:cNvPr>
          <p:cNvSpPr/>
          <p:nvPr/>
        </p:nvSpPr>
        <p:spPr>
          <a:xfrm>
            <a:off x="834165" y="1207142"/>
            <a:ext cx="10704827" cy="584775"/>
          </a:xfrm>
          <a:prstGeom prst="rect">
            <a:avLst/>
          </a:prstGeom>
          <a:noFill/>
        </p:spPr>
        <p:txBody>
          <a:bodyPr wrap="square" lIns="91440" tIns="45720" rIns="91440" bIns="45720">
            <a:spAutoFit/>
          </a:bodyPr>
          <a:lstStyle/>
          <a:p>
            <a:pPr algn="ctr"/>
            <a:r>
              <a:rPr lang="en-US" altLang="zh-CN" sz="3200" dirty="0">
                <a:ln w="0"/>
                <a:solidFill>
                  <a:srgbClr val="002060"/>
                </a:solidFill>
                <a:effectLst>
                  <a:outerShdw blurRad="38100" dist="25400" dir="5400000" algn="ctr" rotWithShape="0">
                    <a:srgbClr val="6E747A">
                      <a:alpha val="43000"/>
                    </a:srgbClr>
                  </a:outerShdw>
                </a:effectLst>
              </a:rPr>
              <a:t>Saliency detection by multi-context deep learning</a:t>
            </a:r>
            <a:endParaRPr lang="zh-CN" altLang="en-US" sz="3200" b="0" cap="none" spc="0" dirty="0">
              <a:ln w="0"/>
              <a:solidFill>
                <a:srgbClr val="002060"/>
              </a:solidFill>
              <a:effectLst>
                <a:outerShdw blurRad="38100" dist="25400" dir="5400000" algn="ctr" rotWithShape="0">
                  <a:srgbClr val="6E747A">
                    <a:alpha val="43000"/>
                  </a:srgbClr>
                </a:outerShdw>
              </a:effectLst>
            </a:endParaRPr>
          </a:p>
        </p:txBody>
      </p:sp>
      <p:sp>
        <p:nvSpPr>
          <p:cNvPr id="9" name="矩形 8">
            <a:extLst>
              <a:ext uri="{FF2B5EF4-FFF2-40B4-BE49-F238E27FC236}">
                <a16:creationId xmlns:a16="http://schemas.microsoft.com/office/drawing/2014/main" id="{F756F96C-EE44-4DE3-8224-BABE66C63729}"/>
              </a:ext>
            </a:extLst>
          </p:cNvPr>
          <p:cNvSpPr/>
          <p:nvPr/>
        </p:nvSpPr>
        <p:spPr>
          <a:xfrm>
            <a:off x="3948508" y="2492251"/>
            <a:ext cx="4151783" cy="369332"/>
          </a:xfrm>
          <a:prstGeom prst="rect">
            <a:avLst/>
          </a:prstGeom>
        </p:spPr>
        <p:txBody>
          <a:bodyPr wrap="square">
            <a:spAutoFit/>
          </a:bodyPr>
          <a:lstStyle/>
          <a:p>
            <a:pPr algn="ctr"/>
            <a:r>
              <a:rPr lang="en-US" altLang="zh-CN" dirty="0"/>
              <a:t>CVPR2015</a:t>
            </a:r>
            <a:endParaRPr lang="en-US" altLang="zh-CN" sz="1600" dirty="0"/>
          </a:p>
        </p:txBody>
      </p:sp>
      <p:sp>
        <p:nvSpPr>
          <p:cNvPr id="10" name="文本框 9">
            <a:extLst>
              <a:ext uri="{FF2B5EF4-FFF2-40B4-BE49-F238E27FC236}">
                <a16:creationId xmlns:a16="http://schemas.microsoft.com/office/drawing/2014/main" id="{D25F13F9-FCA4-4016-B0D3-FE5F8A2FE818}"/>
              </a:ext>
            </a:extLst>
          </p:cNvPr>
          <p:cNvSpPr txBox="1"/>
          <p:nvPr/>
        </p:nvSpPr>
        <p:spPr>
          <a:xfrm>
            <a:off x="671795" y="3347629"/>
            <a:ext cx="11265471" cy="2582566"/>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传统的基于低级显著性特征或先验知识的方法存在以下问题：</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计算显著性模型需要有效的特征表示来估计显著性，但有时手工制作的低级特征无法产生足够好的显著性图，尤其是显著性目标和背景对比度比较低时</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对比不仅表现在视觉线索的差异上，而且还涉及到高层次的认知和理解</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为了更好地检测语义显著的对象，高层次的语义特征变得非常重要。</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46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7225053"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Multi-layer Perceptron (MLP)-based methods </a:t>
            </a:r>
          </a:p>
        </p:txBody>
      </p:sp>
      <p:pic>
        <p:nvPicPr>
          <p:cNvPr id="3" name="图片 2">
            <a:extLst>
              <a:ext uri="{FF2B5EF4-FFF2-40B4-BE49-F238E27FC236}">
                <a16:creationId xmlns:a16="http://schemas.microsoft.com/office/drawing/2014/main" id="{C8629F02-DBD3-4085-90AD-48B98F873C03}"/>
              </a:ext>
            </a:extLst>
          </p:cNvPr>
          <p:cNvPicPr>
            <a:picLocks noChangeAspect="1"/>
          </p:cNvPicPr>
          <p:nvPr/>
        </p:nvPicPr>
        <p:blipFill rotWithShape="1">
          <a:blip r:embed="rId3"/>
          <a:srcRect b="29755"/>
          <a:stretch/>
        </p:blipFill>
        <p:spPr>
          <a:xfrm>
            <a:off x="2937452" y="825479"/>
            <a:ext cx="5763202" cy="2727732"/>
          </a:xfrm>
          <a:prstGeom prst="rect">
            <a:avLst/>
          </a:prstGeom>
        </p:spPr>
      </p:pic>
      <p:sp>
        <p:nvSpPr>
          <p:cNvPr id="11" name="文本框 10">
            <a:extLst>
              <a:ext uri="{FF2B5EF4-FFF2-40B4-BE49-F238E27FC236}">
                <a16:creationId xmlns:a16="http://schemas.microsoft.com/office/drawing/2014/main" id="{3E52DC0B-57DF-4870-9673-C34082144C0D}"/>
              </a:ext>
            </a:extLst>
          </p:cNvPr>
          <p:cNvSpPr txBox="1"/>
          <p:nvPr/>
        </p:nvSpPr>
        <p:spPr>
          <a:xfrm>
            <a:off x="538601" y="3888045"/>
            <a:ext cx="11440963" cy="2536400"/>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一个合适的检测范围对于帮助显著对象从上下文中脱颖而出，同时保持非显著对象被抑制是非常重要的。</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高层次的知识告诉我们关于花、树叶、汽车和防护栅栏的信息，但不能回答哪些是显著的对象，如果采用局部上下文（如图（</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）中的红色虚线框）来确定显著性，则所有这些对象都将突出显示为显著对象，如图（</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）所示，这就成了一般的目标检测和分割问题。</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因为全局上下文将图像中的所有对象都考虑在内，所以全局上下文（包括完整图像）更适合于确定对象的显著性而且只有使用全局上下文，我们才能对所有对象之间的对比度进行建模。</a:t>
            </a:r>
          </a:p>
        </p:txBody>
      </p:sp>
    </p:spTree>
    <p:extLst>
      <p:ext uri="{BB962C8B-B14F-4D97-AF65-F5344CB8AC3E}">
        <p14:creationId xmlns:p14="http://schemas.microsoft.com/office/powerpoint/2010/main" val="2255991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7225053"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Multi-layer Perceptron (MLP)-based methods </a:t>
            </a:r>
          </a:p>
        </p:txBody>
      </p:sp>
      <p:pic>
        <p:nvPicPr>
          <p:cNvPr id="8" name="图片 7">
            <a:extLst>
              <a:ext uri="{FF2B5EF4-FFF2-40B4-BE49-F238E27FC236}">
                <a16:creationId xmlns:a16="http://schemas.microsoft.com/office/drawing/2014/main" id="{1762D0D9-FFD6-45FC-B13B-11D99DC999A6}"/>
              </a:ext>
            </a:extLst>
          </p:cNvPr>
          <p:cNvPicPr>
            <a:picLocks noChangeAspect="1"/>
          </p:cNvPicPr>
          <p:nvPr/>
        </p:nvPicPr>
        <p:blipFill>
          <a:blip r:embed="rId3"/>
          <a:stretch>
            <a:fillRect/>
          </a:stretch>
        </p:blipFill>
        <p:spPr>
          <a:xfrm>
            <a:off x="1191492" y="1097785"/>
            <a:ext cx="9454608" cy="3765059"/>
          </a:xfrm>
          <a:prstGeom prst="rect">
            <a:avLst/>
          </a:prstGeom>
        </p:spPr>
      </p:pic>
      <p:sp>
        <p:nvSpPr>
          <p:cNvPr id="5" name="矩形 4">
            <a:extLst>
              <a:ext uri="{FF2B5EF4-FFF2-40B4-BE49-F238E27FC236}">
                <a16:creationId xmlns:a16="http://schemas.microsoft.com/office/drawing/2014/main" id="{5175DD38-56DB-44B4-A0EA-EB5F6BE1C10D}"/>
              </a:ext>
            </a:extLst>
          </p:cNvPr>
          <p:cNvSpPr/>
          <p:nvPr/>
        </p:nvSpPr>
        <p:spPr>
          <a:xfrm>
            <a:off x="577496" y="592262"/>
            <a:ext cx="1467068" cy="505523"/>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网络框架：</a:t>
            </a:r>
            <a:endParaRPr lang="en-US" altLang="zh-CN"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9CAA5A6B-BAFE-49A5-8EEC-1E956CDBF60C}"/>
              </a:ext>
            </a:extLst>
          </p:cNvPr>
          <p:cNvSpPr txBox="1"/>
          <p:nvPr/>
        </p:nvSpPr>
        <p:spPr>
          <a:xfrm>
            <a:off x="577496" y="5181787"/>
            <a:ext cx="11265471"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设计了一个包含多个上下文的深度模型来捕获对象显著性。全局上下文用于在全图像中建模显著性，而局部上下文用于在细节区域中进行有效预测。将全局上下文和局部上下文集成到多上下文深度学习框架中进行显著性检测，并对全局和局部上下文建模进行联合优化。</a:t>
            </a:r>
          </a:p>
        </p:txBody>
      </p:sp>
    </p:spTree>
    <p:extLst>
      <p:ext uri="{BB962C8B-B14F-4D97-AF65-F5344CB8AC3E}">
        <p14:creationId xmlns:p14="http://schemas.microsoft.com/office/powerpoint/2010/main" val="318219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817403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Fully Convolutional Network (FCN)-based methods</a:t>
            </a:r>
            <a:endParaRPr kumimoji="0" lang="zh-CN" altLang="en-US"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1008668" y="729212"/>
            <a:ext cx="9719035" cy="2998065"/>
          </a:xfrm>
          <a:prstGeom prst="rect">
            <a:avLst/>
          </a:prstGeom>
          <a:ln>
            <a:noFill/>
          </a:ln>
        </p:spPr>
        <p:txBody>
          <a:bodyPr wrap="square">
            <a:spAutoFit/>
          </a:bodyPr>
          <a:lstStyle/>
          <a:p>
            <a:pPr defTabSz="342900">
              <a:lnSpc>
                <a:spcPct val="150000"/>
              </a:lnSpc>
              <a:defRPr/>
            </a:pPr>
            <a:r>
              <a:rPr lang="en-US" altLang="zh-CN" sz="2000" b="1" kern="0" dirty="0">
                <a:solidFill>
                  <a:srgbClr val="071F65"/>
                </a:solidFill>
                <a:latin typeface="微软雅黑" pitchFamily="34" charset="-122"/>
                <a:ea typeface="微软雅黑" pitchFamily="34" charset="-122"/>
              </a:rPr>
              <a:t>Fully Convolutional Network (FCN)-based methods</a:t>
            </a:r>
            <a:r>
              <a:rPr kumimoji="0" lang="zh-CN" altLang="en-US"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rPr>
              <a:t>：</a:t>
            </a:r>
            <a:endParaRPr kumimoji="0" lang="en-US" altLang="zh-CN"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endParaRPr>
          </a:p>
          <a:p>
            <a:pPr marL="28575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单工作流网络 </a:t>
            </a:r>
            <a:r>
              <a:rPr lang="en-US" altLang="zh-CN" b="1" kern="0" dirty="0">
                <a:solidFill>
                  <a:srgbClr val="071F65"/>
                </a:solidFill>
                <a:latin typeface="微软雅黑" pitchFamily="34" charset="-122"/>
                <a:ea typeface="微软雅黑" pitchFamily="34" charset="-122"/>
              </a:rPr>
              <a:t>(single-stream network) (RFCN)</a:t>
            </a:r>
          </a:p>
          <a:p>
            <a:pPr marL="28575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多工作流网络 </a:t>
            </a:r>
            <a:r>
              <a:rPr lang="en-US" altLang="zh-CN" b="1" kern="0" dirty="0">
                <a:solidFill>
                  <a:srgbClr val="071F65"/>
                </a:solidFill>
                <a:latin typeface="微软雅黑" pitchFamily="34" charset="-122"/>
                <a:ea typeface="微软雅黑" pitchFamily="34" charset="-122"/>
              </a:rPr>
              <a:t>(multi-stream network) (SRM)</a:t>
            </a:r>
          </a:p>
          <a:p>
            <a:pPr marL="285750" lvl="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多分支融合网络（</a:t>
            </a:r>
            <a:r>
              <a:rPr lang="en-US" altLang="zh-CN" b="1" kern="0" dirty="0">
                <a:solidFill>
                  <a:srgbClr val="071F65"/>
                </a:solidFill>
                <a:latin typeface="微软雅黑" pitchFamily="34" charset="-122"/>
                <a:ea typeface="微软雅黑" pitchFamily="34" charset="-122"/>
              </a:rPr>
              <a:t>side-fusion network</a:t>
            </a:r>
            <a:r>
              <a:rPr lang="zh-CN" altLang="en-US" b="1" kern="0" dirty="0">
                <a:solidFill>
                  <a:srgbClr val="071F65"/>
                </a:solidFill>
                <a:latin typeface="微软雅黑" pitchFamily="34" charset="-122"/>
                <a:ea typeface="微软雅黑" pitchFamily="34" charset="-122"/>
              </a:rPr>
              <a:t>）</a:t>
            </a:r>
            <a:r>
              <a:rPr lang="en-US" altLang="zh-CN" b="1" kern="0" dirty="0">
                <a:solidFill>
                  <a:srgbClr val="071F65"/>
                </a:solidFill>
                <a:latin typeface="微软雅黑" pitchFamily="34" charset="-122"/>
                <a:ea typeface="微软雅黑" pitchFamily="34" charset="-122"/>
              </a:rPr>
              <a:t> (DSS)</a:t>
            </a:r>
          </a:p>
          <a:p>
            <a:pPr marL="285750" lvl="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自底而上</a:t>
            </a:r>
            <a:r>
              <a:rPr lang="en-US" altLang="zh-CN" b="1" kern="0" dirty="0">
                <a:solidFill>
                  <a:srgbClr val="071F65"/>
                </a:solidFill>
                <a:latin typeface="微软雅黑" pitchFamily="34" charset="-122"/>
                <a:ea typeface="微软雅黑" pitchFamily="34" charset="-122"/>
              </a:rPr>
              <a:t>/</a:t>
            </a:r>
            <a:r>
              <a:rPr lang="zh-CN" altLang="en-US" b="1" kern="0" dirty="0">
                <a:solidFill>
                  <a:srgbClr val="071F65"/>
                </a:solidFill>
                <a:latin typeface="微软雅黑" pitchFamily="34" charset="-122"/>
                <a:ea typeface="微软雅黑" pitchFamily="34" charset="-122"/>
              </a:rPr>
              <a:t>自顶而下网络（ </a:t>
            </a:r>
            <a:r>
              <a:rPr lang="en-US" altLang="zh-CN" b="1" kern="0" dirty="0">
                <a:solidFill>
                  <a:srgbClr val="071F65"/>
                </a:solidFill>
                <a:latin typeface="微软雅黑" pitchFamily="34" charset="-122"/>
                <a:ea typeface="微软雅黑" pitchFamily="34" charset="-122"/>
              </a:rPr>
              <a:t>Bottom-up/top-down network </a:t>
            </a:r>
            <a:r>
              <a:rPr lang="zh-CN" altLang="en-US" b="1" kern="0" dirty="0">
                <a:solidFill>
                  <a:srgbClr val="071F65"/>
                </a:solidFill>
                <a:latin typeface="微软雅黑" pitchFamily="34" charset="-122"/>
                <a:ea typeface="微软雅黑" pitchFamily="34" charset="-122"/>
              </a:rPr>
              <a:t>）</a:t>
            </a:r>
            <a:r>
              <a:rPr lang="en-US" altLang="zh-CN" b="1" kern="0" dirty="0">
                <a:solidFill>
                  <a:srgbClr val="071F65"/>
                </a:solidFill>
                <a:latin typeface="微软雅黑" pitchFamily="34" charset="-122"/>
                <a:ea typeface="微软雅黑" pitchFamily="34" charset="-122"/>
              </a:rPr>
              <a:t> (RAS)</a:t>
            </a:r>
          </a:p>
          <a:p>
            <a:pPr marL="285750" lvl="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多任务网络（</a:t>
            </a:r>
            <a:r>
              <a:rPr lang="en-US" altLang="zh-CN" b="1" kern="0" dirty="0">
                <a:solidFill>
                  <a:srgbClr val="071F65"/>
                </a:solidFill>
                <a:latin typeface="微软雅黑" pitchFamily="34" charset="-122"/>
                <a:ea typeface="微软雅黑" pitchFamily="34" charset="-122"/>
              </a:rPr>
              <a:t>Branched network</a:t>
            </a:r>
            <a:r>
              <a:rPr lang="zh-CN" altLang="en-US" b="1" kern="0" dirty="0">
                <a:solidFill>
                  <a:srgbClr val="071F65"/>
                </a:solidFill>
                <a:latin typeface="微软雅黑" pitchFamily="34" charset="-122"/>
                <a:ea typeface="微软雅黑" pitchFamily="34" charset="-122"/>
              </a:rPr>
              <a:t>）</a:t>
            </a:r>
            <a:r>
              <a:rPr lang="en-US" altLang="zh-CN" b="1" kern="0" dirty="0">
                <a:solidFill>
                  <a:srgbClr val="071F65"/>
                </a:solidFill>
                <a:latin typeface="微软雅黑" pitchFamily="34" charset="-122"/>
                <a:ea typeface="微软雅黑" pitchFamily="34" charset="-122"/>
              </a:rPr>
              <a:t> (SU) </a:t>
            </a:r>
          </a:p>
          <a:p>
            <a:pPr lvl="0" defTabSz="342900">
              <a:lnSpc>
                <a:spcPct val="150000"/>
              </a:lnSpc>
              <a:defRPr/>
            </a:pPr>
            <a:r>
              <a:rPr lang="en-US" altLang="zh-CN" b="1" kern="0" dirty="0">
                <a:solidFill>
                  <a:srgbClr val="071F65"/>
                </a:solidFill>
                <a:latin typeface="微软雅黑" pitchFamily="34" charset="-122"/>
                <a:ea typeface="微软雅黑" pitchFamily="34" charset="-122"/>
              </a:rPr>
              <a:t>Backbone aggregation</a:t>
            </a:r>
          </a:p>
        </p:txBody>
      </p:sp>
      <p:pic>
        <p:nvPicPr>
          <p:cNvPr id="2" name="图片 1">
            <a:extLst>
              <a:ext uri="{FF2B5EF4-FFF2-40B4-BE49-F238E27FC236}">
                <a16:creationId xmlns:a16="http://schemas.microsoft.com/office/drawing/2014/main" id="{261C6363-04BB-4152-85CA-D5C24D679164}"/>
              </a:ext>
            </a:extLst>
          </p:cNvPr>
          <p:cNvPicPr>
            <a:picLocks noChangeAspect="1"/>
          </p:cNvPicPr>
          <p:nvPr/>
        </p:nvPicPr>
        <p:blipFill>
          <a:blip r:embed="rId3"/>
          <a:stretch>
            <a:fillRect/>
          </a:stretch>
        </p:blipFill>
        <p:spPr>
          <a:xfrm>
            <a:off x="353296" y="3787263"/>
            <a:ext cx="11183332" cy="2388400"/>
          </a:xfrm>
          <a:prstGeom prst="rect">
            <a:avLst/>
          </a:prstGeom>
        </p:spPr>
      </p:pic>
    </p:spTree>
    <p:extLst>
      <p:ext uri="{BB962C8B-B14F-4D97-AF65-F5344CB8AC3E}">
        <p14:creationId xmlns:p14="http://schemas.microsoft.com/office/powerpoint/2010/main" val="19135666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97528"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(single-stream network) </a:t>
            </a:r>
            <a:endParaRPr lang="zh-CN" altLang="en-US"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2" name="矩形 1">
            <a:extLst>
              <a:ext uri="{FF2B5EF4-FFF2-40B4-BE49-F238E27FC236}">
                <a16:creationId xmlns:a16="http://schemas.microsoft.com/office/drawing/2014/main" id="{98E838D9-B3C3-4333-8915-8FC38B050E7D}"/>
              </a:ext>
            </a:extLst>
          </p:cNvPr>
          <p:cNvSpPr/>
          <p:nvPr/>
        </p:nvSpPr>
        <p:spPr>
          <a:xfrm>
            <a:off x="3481741" y="2021258"/>
            <a:ext cx="5731201" cy="369332"/>
          </a:xfrm>
          <a:prstGeom prst="rect">
            <a:avLst/>
          </a:prstGeom>
        </p:spPr>
        <p:txBody>
          <a:bodyPr wrap="square">
            <a:spAutoFit/>
          </a:bodyPr>
          <a:lstStyle/>
          <a:p>
            <a:r>
              <a:rPr lang="en-US" altLang="zh-CN" b="1" kern="0" dirty="0">
                <a:solidFill>
                  <a:srgbClr val="071F65"/>
                </a:solidFill>
                <a:latin typeface="微软雅黑" pitchFamily="34" charset="-122"/>
                <a:ea typeface="微软雅黑" pitchFamily="34" charset="-122"/>
              </a:rPr>
              <a:t>L. Wang, L. Wang, H. Lu, P. Zhang, and X. </a:t>
            </a:r>
            <a:r>
              <a:rPr lang="en-US" altLang="zh-CN" b="1" kern="0" dirty="0" err="1">
                <a:solidFill>
                  <a:srgbClr val="071F65"/>
                </a:solidFill>
                <a:latin typeface="微软雅黑" pitchFamily="34" charset="-122"/>
                <a:ea typeface="微软雅黑" pitchFamily="34" charset="-122"/>
              </a:rPr>
              <a:t>Ruan</a:t>
            </a:r>
            <a:endParaRPr lang="en-US" altLang="zh-CN" sz="1600" dirty="0"/>
          </a:p>
        </p:txBody>
      </p:sp>
      <p:sp>
        <p:nvSpPr>
          <p:cNvPr id="5" name="矩形 4">
            <a:extLst>
              <a:ext uri="{FF2B5EF4-FFF2-40B4-BE49-F238E27FC236}">
                <a16:creationId xmlns:a16="http://schemas.microsoft.com/office/drawing/2014/main" id="{1A260923-0257-4C9C-B1B2-C9B39EA17CB2}"/>
              </a:ext>
            </a:extLst>
          </p:cNvPr>
          <p:cNvSpPr/>
          <p:nvPr/>
        </p:nvSpPr>
        <p:spPr>
          <a:xfrm>
            <a:off x="1537855" y="904213"/>
            <a:ext cx="9314873" cy="1077218"/>
          </a:xfrm>
          <a:prstGeom prst="rect">
            <a:avLst/>
          </a:prstGeom>
          <a:noFill/>
        </p:spPr>
        <p:txBody>
          <a:bodyPr wrap="square" lIns="91440" tIns="45720" rIns="91440" bIns="45720">
            <a:spAutoFit/>
          </a:bodyPr>
          <a:lstStyle/>
          <a:p>
            <a:pPr algn="ctr"/>
            <a:r>
              <a:rPr lang="en-US" altLang="zh-CN" sz="3200" b="1" kern="0" dirty="0">
                <a:solidFill>
                  <a:srgbClr val="071F65"/>
                </a:solidFill>
                <a:latin typeface="微软雅黑" pitchFamily="34" charset="-122"/>
                <a:ea typeface="微软雅黑" pitchFamily="34" charset="-122"/>
              </a:rPr>
              <a:t>Saliency detection with recurrent fully convolutional networks</a:t>
            </a:r>
            <a:endParaRPr lang="zh-CN" altLang="en-US" sz="3200" b="0" cap="none" spc="0" dirty="0">
              <a:ln w="0"/>
              <a:solidFill>
                <a:srgbClr val="002060"/>
              </a:solidFill>
              <a:effectLst>
                <a:outerShdw blurRad="38100" dist="25400" dir="5400000" algn="ctr" rotWithShape="0">
                  <a:srgbClr val="6E747A">
                    <a:alpha val="43000"/>
                  </a:srgbClr>
                </a:outerShdw>
              </a:effectLst>
            </a:endParaRPr>
          </a:p>
        </p:txBody>
      </p:sp>
      <p:sp>
        <p:nvSpPr>
          <p:cNvPr id="13" name="文本框 12">
            <a:extLst>
              <a:ext uri="{FF2B5EF4-FFF2-40B4-BE49-F238E27FC236}">
                <a16:creationId xmlns:a16="http://schemas.microsoft.com/office/drawing/2014/main" id="{52E57115-B64E-4A2C-BE64-60264350647A}"/>
              </a:ext>
            </a:extLst>
          </p:cNvPr>
          <p:cNvSpPr txBox="1"/>
          <p:nvPr/>
        </p:nvSpPr>
        <p:spPr>
          <a:xfrm>
            <a:off x="834165" y="3226869"/>
            <a:ext cx="11127463" cy="1751570"/>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现有的基于</a:t>
            </a:r>
            <a:r>
              <a:rPr lang="en-US" altLang="zh-CN" dirty="0">
                <a:latin typeface="微软雅黑" panose="020B0503020204020204" pitchFamily="34" charset="-122"/>
                <a:ea typeface="微软雅黑" panose="020B0503020204020204" pitchFamily="34" charset="-122"/>
              </a:rPr>
              <a:t>FCN</a:t>
            </a:r>
            <a:r>
              <a:rPr lang="zh-CN" altLang="en-US" dirty="0">
                <a:latin typeface="微软雅黑" panose="020B0503020204020204" pitchFamily="34" charset="-122"/>
                <a:ea typeface="微软雅黑" panose="020B0503020204020204" pitchFamily="34" charset="-122"/>
              </a:rPr>
              <a:t>的网络存在以下问题：</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视觉显著性的先验知识（在以往工作中被证明有效），被大多数基于</a:t>
            </a:r>
            <a:r>
              <a:rPr lang="en-US" altLang="zh-CN" dirty="0">
                <a:latin typeface="微软雅黑" panose="020B0503020204020204" pitchFamily="34" charset="-122"/>
                <a:ea typeface="微软雅黑" panose="020B0503020204020204" pitchFamily="34" charset="-122"/>
              </a:rPr>
              <a:t>FCN</a:t>
            </a:r>
            <a:r>
              <a:rPr lang="zh-CN" altLang="en-US" dirty="0">
                <a:latin typeface="微软雅黑" panose="020B0503020204020204" pitchFamily="34" charset="-122"/>
                <a:ea typeface="微软雅黑" panose="020B0503020204020204" pitchFamily="34" charset="-122"/>
              </a:rPr>
              <a:t>网络的方法丢弃了</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FCN</a:t>
            </a:r>
            <a:r>
              <a:rPr lang="zh-CN" altLang="en-US" dirty="0">
                <a:latin typeface="微软雅黑" panose="020B0503020204020204" pitchFamily="34" charset="-122"/>
                <a:ea typeface="微软雅黑" panose="020B0503020204020204" pitchFamily="34" charset="-122"/>
              </a:rPr>
              <a:t>网络的方法在预测某点的显著性时，只考虑该点周围的有限范围像素的信息</a:t>
            </a:r>
            <a:endParaRPr lang="en-US" altLang="zh-CN"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F756F96C-EE44-4DE3-8224-BABE66C63729}"/>
              </a:ext>
            </a:extLst>
          </p:cNvPr>
          <p:cNvSpPr/>
          <p:nvPr/>
        </p:nvSpPr>
        <p:spPr>
          <a:xfrm>
            <a:off x="3948508" y="2492251"/>
            <a:ext cx="4151783" cy="369332"/>
          </a:xfrm>
          <a:prstGeom prst="rect">
            <a:avLst/>
          </a:prstGeom>
        </p:spPr>
        <p:txBody>
          <a:bodyPr wrap="square">
            <a:spAutoFit/>
          </a:bodyPr>
          <a:lstStyle/>
          <a:p>
            <a:pPr algn="ctr"/>
            <a:r>
              <a:rPr lang="en-US" altLang="zh-CN" dirty="0"/>
              <a:t>ECCV2016</a:t>
            </a:r>
            <a:endParaRPr lang="en-US" altLang="zh-CN" sz="1600" dirty="0"/>
          </a:p>
        </p:txBody>
      </p:sp>
    </p:spTree>
    <p:extLst>
      <p:ext uri="{BB962C8B-B14F-4D97-AF65-F5344CB8AC3E}">
        <p14:creationId xmlns:p14="http://schemas.microsoft.com/office/powerpoint/2010/main" val="3936541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97528"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(single-stream network) </a:t>
            </a:r>
            <a:endParaRPr lang="zh-CN" altLang="en-US"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3" name="图片 2">
            <a:extLst>
              <a:ext uri="{FF2B5EF4-FFF2-40B4-BE49-F238E27FC236}">
                <a16:creationId xmlns:a16="http://schemas.microsoft.com/office/drawing/2014/main" id="{5A16BAE9-36AF-4283-9740-ABBC32389923}"/>
              </a:ext>
            </a:extLst>
          </p:cNvPr>
          <p:cNvPicPr>
            <a:picLocks noChangeAspect="1"/>
          </p:cNvPicPr>
          <p:nvPr/>
        </p:nvPicPr>
        <p:blipFill>
          <a:blip r:embed="rId3"/>
          <a:stretch>
            <a:fillRect/>
          </a:stretch>
        </p:blipFill>
        <p:spPr>
          <a:xfrm>
            <a:off x="865616" y="3980054"/>
            <a:ext cx="2570446" cy="257725"/>
          </a:xfrm>
          <a:prstGeom prst="rect">
            <a:avLst/>
          </a:prstGeom>
        </p:spPr>
      </p:pic>
      <p:pic>
        <p:nvPicPr>
          <p:cNvPr id="5" name="图片 4">
            <a:extLst>
              <a:ext uri="{FF2B5EF4-FFF2-40B4-BE49-F238E27FC236}">
                <a16:creationId xmlns:a16="http://schemas.microsoft.com/office/drawing/2014/main" id="{7F64B322-A98F-4265-AA6E-7833C6DC5C4D}"/>
              </a:ext>
            </a:extLst>
          </p:cNvPr>
          <p:cNvPicPr>
            <a:picLocks noChangeAspect="1"/>
          </p:cNvPicPr>
          <p:nvPr/>
        </p:nvPicPr>
        <p:blipFill>
          <a:blip r:embed="rId4"/>
          <a:stretch>
            <a:fillRect/>
          </a:stretch>
        </p:blipFill>
        <p:spPr>
          <a:xfrm>
            <a:off x="865615" y="4439817"/>
            <a:ext cx="2011654" cy="245830"/>
          </a:xfrm>
          <a:prstGeom prst="rect">
            <a:avLst/>
          </a:prstGeom>
        </p:spPr>
      </p:pic>
      <p:pic>
        <p:nvPicPr>
          <p:cNvPr id="7" name="图片 6">
            <a:extLst>
              <a:ext uri="{FF2B5EF4-FFF2-40B4-BE49-F238E27FC236}">
                <a16:creationId xmlns:a16="http://schemas.microsoft.com/office/drawing/2014/main" id="{0D1E2019-DFFA-4DC0-8BEF-D3A661AE8459}"/>
              </a:ext>
            </a:extLst>
          </p:cNvPr>
          <p:cNvPicPr>
            <a:picLocks noChangeAspect="1"/>
          </p:cNvPicPr>
          <p:nvPr/>
        </p:nvPicPr>
        <p:blipFill>
          <a:blip r:embed="rId5"/>
          <a:stretch>
            <a:fillRect/>
          </a:stretch>
        </p:blipFill>
        <p:spPr>
          <a:xfrm>
            <a:off x="1902791" y="1115090"/>
            <a:ext cx="7722871" cy="2671068"/>
          </a:xfrm>
          <a:prstGeom prst="rect">
            <a:avLst/>
          </a:prstGeom>
        </p:spPr>
      </p:pic>
      <p:pic>
        <p:nvPicPr>
          <p:cNvPr id="9" name="图片 8">
            <a:extLst>
              <a:ext uri="{FF2B5EF4-FFF2-40B4-BE49-F238E27FC236}">
                <a16:creationId xmlns:a16="http://schemas.microsoft.com/office/drawing/2014/main" id="{9AEDF222-126E-41C8-A029-D63CD9F7AA77}"/>
              </a:ext>
            </a:extLst>
          </p:cNvPr>
          <p:cNvPicPr>
            <a:picLocks noChangeAspect="1"/>
          </p:cNvPicPr>
          <p:nvPr/>
        </p:nvPicPr>
        <p:blipFill>
          <a:blip r:embed="rId6"/>
          <a:stretch>
            <a:fillRect/>
          </a:stretch>
        </p:blipFill>
        <p:spPr>
          <a:xfrm>
            <a:off x="865615" y="4910186"/>
            <a:ext cx="3794931" cy="531311"/>
          </a:xfrm>
          <a:prstGeom prst="rect">
            <a:avLst/>
          </a:prstGeom>
        </p:spPr>
      </p:pic>
      <p:pic>
        <p:nvPicPr>
          <p:cNvPr id="10" name="图片 9">
            <a:extLst>
              <a:ext uri="{FF2B5EF4-FFF2-40B4-BE49-F238E27FC236}">
                <a16:creationId xmlns:a16="http://schemas.microsoft.com/office/drawing/2014/main" id="{61BA1B03-C0C2-4219-9F8C-95C37D71786C}"/>
              </a:ext>
            </a:extLst>
          </p:cNvPr>
          <p:cNvPicPr>
            <a:picLocks noChangeAspect="1"/>
          </p:cNvPicPr>
          <p:nvPr/>
        </p:nvPicPr>
        <p:blipFill>
          <a:blip r:embed="rId7"/>
          <a:stretch>
            <a:fillRect/>
          </a:stretch>
        </p:blipFill>
        <p:spPr>
          <a:xfrm>
            <a:off x="865615" y="5666036"/>
            <a:ext cx="5272087" cy="701806"/>
          </a:xfrm>
          <a:prstGeom prst="rect">
            <a:avLst/>
          </a:prstGeom>
        </p:spPr>
      </p:pic>
      <p:sp>
        <p:nvSpPr>
          <p:cNvPr id="12" name="矩形 11">
            <a:extLst>
              <a:ext uri="{FF2B5EF4-FFF2-40B4-BE49-F238E27FC236}">
                <a16:creationId xmlns:a16="http://schemas.microsoft.com/office/drawing/2014/main" id="{8C2753CC-69E2-4CDB-8544-DF34084BF5C4}"/>
              </a:ext>
            </a:extLst>
          </p:cNvPr>
          <p:cNvSpPr/>
          <p:nvPr/>
        </p:nvSpPr>
        <p:spPr>
          <a:xfrm>
            <a:off x="577496" y="592262"/>
            <a:ext cx="2236510" cy="505523"/>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全卷积网络结构：</a:t>
            </a:r>
            <a:endParaRPr lang="en-US" altLang="zh-CN" sz="20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A04D88FA-B0C8-482F-ACC3-51262EF05211}"/>
              </a:ext>
            </a:extLst>
          </p:cNvPr>
          <p:cNvSpPr/>
          <p:nvPr/>
        </p:nvSpPr>
        <p:spPr>
          <a:xfrm>
            <a:off x="4880344" y="1115090"/>
            <a:ext cx="1456661" cy="268837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64BA65C4-58C9-4BD9-A3D1-BB170D834259}"/>
                  </a:ext>
                </a:extLst>
              </p:cNvPr>
              <p:cNvSpPr/>
              <p:nvPr/>
            </p:nvSpPr>
            <p:spPr>
              <a:xfrm>
                <a:off x="3741872" y="3941165"/>
                <a:ext cx="6992235" cy="338554"/>
              </a:xfrm>
              <a:prstGeom prst="rect">
                <a:avLst/>
              </a:prstGeom>
            </p:spPr>
            <p:txBody>
              <a:bodyPr wrap="none">
                <a:spAutoFit/>
              </a:bodyPr>
              <a:lstStyle/>
              <a:p>
                <a:r>
                  <a:rPr lang="en-US" altLang="zh-CN" sz="1600" dirty="0"/>
                  <a:t>X</a:t>
                </a:r>
                <a:r>
                  <a:rPr lang="zh-CN" altLang="en-US" sz="1600" dirty="0"/>
                  <a:t>是输入图像（</a:t>
                </a:r>
                <a:r>
                  <a:rPr lang="en-US" altLang="zh-CN" sz="1600" dirty="0"/>
                  <a:t>h*w*3</a:t>
                </a:r>
                <a:r>
                  <a:rPr lang="zh-CN" altLang="en-US" sz="1600" dirty="0"/>
                  <a:t>），</a:t>
                </a:r>
                <a:r>
                  <a:rPr lang="en-US" altLang="zh-CN" sz="1600" dirty="0"/>
                  <a:t>W</a:t>
                </a:r>
                <a:r>
                  <a:rPr lang="zh-CN" altLang="en-US" sz="1600" dirty="0"/>
                  <a:t>和</a:t>
                </a:r>
                <a:r>
                  <a:rPr lang="en-US" altLang="zh-CN" sz="1600" dirty="0"/>
                  <a:t>b</a:t>
                </a:r>
                <a:r>
                  <a:rPr lang="zh-CN" altLang="en-US" sz="1600" dirty="0"/>
                  <a:t>是卷积核和偏置，</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m:t>
                        </m:r>
                      </m:e>
                      <m:sub>
                        <m:r>
                          <m:rPr>
                            <m:sty m:val="p"/>
                          </m:rPr>
                          <a:rPr lang="en-US" altLang="zh-CN" sz="1600" i="1">
                            <a:latin typeface="Cambria Math" panose="02040503050406030204" pitchFamily="18" charset="0"/>
                          </a:rPr>
                          <m:t>s</m:t>
                        </m:r>
                      </m:sub>
                    </m:sSub>
                    <m:r>
                      <a:rPr lang="zh-CN" altLang="en-US" sz="1600" i="1">
                        <a:latin typeface="Cambria Math" panose="02040503050406030204" pitchFamily="18" charset="0"/>
                      </a:rPr>
                      <m:t>代表</m:t>
                    </m:r>
                    <m:r>
                      <a:rPr lang="zh-CN" altLang="en-US" sz="1600" i="1" smtClean="0">
                        <a:latin typeface="Cambria Math" panose="02040503050406030204" pitchFamily="18" charset="0"/>
                      </a:rPr>
                      <m:t>步长为</m:t>
                    </m:r>
                  </m:oMath>
                </a14:m>
                <a:r>
                  <a:rPr lang="en-US" altLang="zh-CN" sz="1600" dirty="0"/>
                  <a:t>s</a:t>
                </a:r>
                <a:r>
                  <a:rPr lang="zh-CN" altLang="en-US" sz="1600" dirty="0"/>
                  <a:t>的卷积操作</a:t>
                </a:r>
              </a:p>
            </p:txBody>
          </p:sp>
        </mc:Choice>
        <mc:Fallback xmlns="">
          <p:sp>
            <p:nvSpPr>
              <p:cNvPr id="8" name="矩形 7">
                <a:extLst>
                  <a:ext uri="{FF2B5EF4-FFF2-40B4-BE49-F238E27FC236}">
                    <a16:creationId xmlns:a16="http://schemas.microsoft.com/office/drawing/2014/main" id="{64BA65C4-58C9-4BD9-A3D1-BB170D834259}"/>
                  </a:ext>
                </a:extLst>
              </p:cNvPr>
              <p:cNvSpPr>
                <a:spLocks noRot="1" noChangeAspect="1" noMove="1" noResize="1" noEditPoints="1" noAdjustHandles="1" noChangeArrowheads="1" noChangeShapeType="1" noTextEdit="1"/>
              </p:cNvSpPr>
              <p:nvPr/>
            </p:nvSpPr>
            <p:spPr>
              <a:xfrm>
                <a:off x="3741872" y="3941165"/>
                <a:ext cx="6992235" cy="338554"/>
              </a:xfrm>
              <a:prstGeom prst="rect">
                <a:avLst/>
              </a:prstGeom>
              <a:blipFill>
                <a:blip r:embed="rId8"/>
                <a:stretch>
                  <a:fillRect l="-523"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8C4AC11A-DC29-4330-8692-7903794726D7}"/>
                  </a:ext>
                </a:extLst>
              </p:cNvPr>
              <p:cNvSpPr/>
              <p:nvPr/>
            </p:nvSpPr>
            <p:spPr>
              <a:xfrm>
                <a:off x="3149595" y="4390120"/>
                <a:ext cx="8176790" cy="345223"/>
              </a:xfrm>
              <a:prstGeom prst="rect">
                <a:avLst/>
              </a:prstGeom>
            </p:spPr>
            <p:txBody>
              <a:bodyPr wrap="none">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𝐹</m:t>
                        </m:r>
                      </m:e>
                      <m:sub>
                        <m:r>
                          <m:rPr>
                            <m:sty m:val="p"/>
                          </m:rPr>
                          <a:rPr lang="en-US" altLang="zh-CN" sz="1600" i="1">
                            <a:latin typeface="Cambria Math" panose="02040503050406030204" pitchFamily="18" charset="0"/>
                          </a:rPr>
                          <m:t>s</m:t>
                        </m:r>
                      </m:sub>
                    </m:sSub>
                  </m:oMath>
                </a14:m>
                <a:r>
                  <a:rPr lang="zh-CN" altLang="en-US" sz="1600" dirty="0"/>
                  <a:t>（</a:t>
                </a:r>
                <a:r>
                  <a:rPr lang="en-US" altLang="zh-CN" sz="1600" dirty="0"/>
                  <a:t>I,</a:t>
                </a:r>
                <a14:m>
                  <m:oMath xmlns:m="http://schemas.openxmlformats.org/officeDocument/2006/math">
                    <m:r>
                      <a:rPr lang="zh-CN" altLang="en-US" sz="1600" i="1" smtClean="0">
                        <a:latin typeface="Cambria Math" panose="02040503050406030204" pitchFamily="18" charset="0"/>
                      </a:rPr>
                      <m:t>𝜃</m:t>
                    </m:r>
                  </m:oMath>
                </a14:m>
                <a:r>
                  <a:rPr lang="zh-CN" altLang="en-US" sz="1600" dirty="0"/>
                  <a:t>）是卷积层的输出图像，</a:t>
                </a:r>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𝑈</m:t>
                        </m:r>
                      </m:e>
                      <m:sub>
                        <m:r>
                          <m:rPr>
                            <m:sty m:val="p"/>
                          </m:rPr>
                          <a:rPr lang="en-US" altLang="zh-CN" sz="1600" i="1">
                            <a:latin typeface="Cambria Math" panose="02040503050406030204" pitchFamily="18" charset="0"/>
                          </a:rPr>
                          <m:t>s</m:t>
                        </m:r>
                      </m:sub>
                    </m:sSub>
                    <m:r>
                      <a:rPr lang="en-US" altLang="zh-CN" sz="1600" i="1">
                        <a:latin typeface="Cambria Math" panose="02040503050406030204" pitchFamily="18" charset="0"/>
                      </a:rPr>
                      <m:t> </m:t>
                    </m:r>
                    <m:r>
                      <a:rPr lang="zh-CN" altLang="en-US" sz="1600" i="1">
                        <a:latin typeface="Cambria Math" panose="02040503050406030204" pitchFamily="18" charset="0"/>
                      </a:rPr>
                      <m:t>代表</m:t>
                    </m:r>
                    <m:r>
                      <m:rPr>
                        <m:sty m:val="p"/>
                      </m:rPr>
                      <a:rPr lang="en-US" altLang="zh-CN" sz="1600" b="0" i="0" smtClean="0">
                        <a:latin typeface="Cambria Math" panose="02040503050406030204" pitchFamily="18" charset="0"/>
                      </a:rPr>
                      <m:t>FCN</m:t>
                    </m:r>
                    <m:r>
                      <a:rPr lang="zh-CN" altLang="en-US" sz="1600" i="1">
                        <a:latin typeface="Cambria Math" panose="02040503050406030204" pitchFamily="18" charset="0"/>
                      </a:rPr>
                      <m:t>网络</m:t>
                    </m:r>
                  </m:oMath>
                </a14:m>
                <a:r>
                  <a:rPr lang="zh-CN" altLang="en-US" sz="1600" dirty="0"/>
                  <a:t>的反卷积层，</a:t>
                </a:r>
                <a14:m>
                  <m:oMath xmlns:m="http://schemas.openxmlformats.org/officeDocument/2006/math">
                    <m:acc>
                      <m:accPr>
                        <m:chr m:val="̂"/>
                        <m:ctrlPr>
                          <a:rPr lang="en-US" altLang="zh-CN" sz="1600" i="1" smtClean="0">
                            <a:latin typeface="Cambria Math" panose="02040503050406030204" pitchFamily="18" charset="0"/>
                          </a:rPr>
                        </m:ctrlPr>
                      </m:accPr>
                      <m:e>
                        <m:r>
                          <a:rPr lang="en-US" altLang="zh-CN" sz="1600" b="0" i="1" smtClean="0">
                            <a:latin typeface="Cambria Math" panose="02040503050406030204" pitchFamily="18" charset="0"/>
                          </a:rPr>
                          <m:t>𝑌</m:t>
                        </m:r>
                      </m:e>
                    </m:acc>
                    <m:r>
                      <a:rPr lang="zh-CN" altLang="en-US" sz="1600" i="1">
                        <a:latin typeface="Cambria Math" panose="02040503050406030204" pitchFamily="18" charset="0"/>
                      </a:rPr>
                      <m:t>是</m:t>
                    </m:r>
                  </m:oMath>
                </a14:m>
                <a:r>
                  <a:rPr lang="zh-CN" altLang="en-US" sz="1600" dirty="0"/>
                  <a:t>输出预测图（</a:t>
                </a:r>
                <a:r>
                  <a:rPr lang="en-US" altLang="zh-CN" sz="1600" dirty="0"/>
                  <a:t> h*w*2</a:t>
                </a:r>
                <a:r>
                  <a:rPr lang="zh-CN" altLang="en-US" sz="1600" dirty="0"/>
                  <a:t>）</a:t>
                </a:r>
              </a:p>
            </p:txBody>
          </p:sp>
        </mc:Choice>
        <mc:Fallback xmlns="">
          <p:sp>
            <p:nvSpPr>
              <p:cNvPr id="13" name="矩形 12">
                <a:extLst>
                  <a:ext uri="{FF2B5EF4-FFF2-40B4-BE49-F238E27FC236}">
                    <a16:creationId xmlns:a16="http://schemas.microsoft.com/office/drawing/2014/main" id="{8C4AC11A-DC29-4330-8692-7903794726D7}"/>
                  </a:ext>
                </a:extLst>
              </p:cNvPr>
              <p:cNvSpPr>
                <a:spLocks noRot="1" noChangeAspect="1" noMove="1" noResize="1" noEditPoints="1" noAdjustHandles="1" noChangeArrowheads="1" noChangeShapeType="1" noTextEdit="1"/>
              </p:cNvSpPr>
              <p:nvPr/>
            </p:nvSpPr>
            <p:spPr>
              <a:xfrm>
                <a:off x="3149595" y="4390120"/>
                <a:ext cx="8176790" cy="345223"/>
              </a:xfrm>
              <a:prstGeom prst="rect">
                <a:avLst/>
              </a:prstGeom>
              <a:blipFill>
                <a:blip r:embed="rId9"/>
                <a:stretch>
                  <a:fillRect t="-3509"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CDA6F308-8084-4D57-85CB-EF80E0CB955C}"/>
                  </a:ext>
                </a:extLst>
              </p:cNvPr>
              <p:cNvSpPr/>
              <p:nvPr/>
            </p:nvSpPr>
            <p:spPr>
              <a:xfrm>
                <a:off x="4876159" y="4894364"/>
                <a:ext cx="5686789" cy="61125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1600" i="1">
                              <a:latin typeface="Cambria Math" panose="02040503050406030204" pitchFamily="18" charset="0"/>
                            </a:rPr>
                          </m:ctrlPr>
                        </m:sSubPr>
                        <m:e>
                          <m:r>
                            <m:rPr>
                              <m:sty m:val="p"/>
                            </m:rPr>
                            <a:rPr lang="en-US" altLang="zh-CN" sz="1600" i="1">
                              <a:latin typeface="Cambria Math" panose="02040503050406030204" pitchFamily="18" charset="0"/>
                            </a:rPr>
                            <m:t>l</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Sub>
                      <m:r>
                        <a:rPr lang="en-US" altLang="zh-CN" sz="1600" i="1">
                          <a:latin typeface="Cambria Math" panose="02040503050406030204" pitchFamily="18" charset="0"/>
                          <a:ea typeface="Cambria Math" panose="02040503050406030204" pitchFamily="18" charset="0"/>
                        </a:rPr>
                        <m:t>∈</m:t>
                      </m:r>
                      <m:d>
                        <m:dPr>
                          <m:begChr m:val="{"/>
                          <m:endChr m:val="}"/>
                          <m:ctrlPr>
                            <a:rPr lang="en-US" altLang="zh-CN" sz="1600" i="1">
                              <a:latin typeface="Cambria Math" panose="02040503050406030204" pitchFamily="18" charset="0"/>
                            </a:rPr>
                          </m:ctrlPr>
                        </m:dPr>
                        <m:e>
                          <m:r>
                            <m:rPr>
                              <m:sty m:val="p"/>
                            </m:rPr>
                            <a:rPr lang="en-US" altLang="zh-CN" sz="1600">
                              <a:latin typeface="Cambria Math" panose="02040503050406030204" pitchFamily="18" charset="0"/>
                            </a:rPr>
                            <m:t>fg</m:t>
                          </m:r>
                          <m:r>
                            <a:rPr lang="en-US" altLang="zh-CN" sz="1600">
                              <a:latin typeface="Cambria Math" panose="02040503050406030204" pitchFamily="18" charset="0"/>
                            </a:rPr>
                            <m:t>,</m:t>
                          </m:r>
                          <m:r>
                            <m:rPr>
                              <m:sty m:val="p"/>
                            </m:rPr>
                            <a:rPr lang="en-US" altLang="zh-CN" sz="1600">
                              <a:latin typeface="Cambria Math" panose="02040503050406030204" pitchFamily="18" charset="0"/>
                            </a:rPr>
                            <m:t>bg</m:t>
                          </m:r>
                        </m:e>
                      </m:d>
                      <m:r>
                        <a:rPr lang="zh-CN" altLang="en-US" sz="1600" i="1">
                          <a:latin typeface="Cambria Math" panose="02040503050406030204" pitchFamily="18" charset="0"/>
                        </a:rPr>
                        <m:t>是</m:t>
                      </m:r>
                      <m:d>
                        <m:dPr>
                          <m:ctrlPr>
                            <a:rPr lang="en-US" altLang="zh-CN" sz="1600" i="1">
                              <a:latin typeface="Cambria Math" panose="02040503050406030204" pitchFamily="18" charset="0"/>
                            </a:rPr>
                          </m:ctrlPr>
                        </m:dPr>
                        <m:e>
                          <m:r>
                            <m:rPr>
                              <m:sty m:val="p"/>
                            </m:rPr>
                            <a:rPr lang="en-US" altLang="zh-CN" sz="1600">
                              <a:latin typeface="Cambria Math" panose="02040503050406030204" pitchFamily="18" charset="0"/>
                            </a:rPr>
                            <m:t>i</m:t>
                          </m:r>
                          <m:r>
                            <a:rPr lang="en-US" altLang="zh-CN" sz="1600">
                              <a:latin typeface="Cambria Math" panose="02040503050406030204" pitchFamily="18" charset="0"/>
                            </a:rPr>
                            <m:t>,</m:t>
                          </m:r>
                          <m:r>
                            <m:rPr>
                              <m:sty m:val="p"/>
                            </m:rPr>
                            <a:rPr lang="en-US" altLang="zh-CN" sz="1600">
                              <a:latin typeface="Cambria Math" panose="02040503050406030204" pitchFamily="18" charset="0"/>
                            </a:rPr>
                            <m:t>j</m:t>
                          </m:r>
                        </m:e>
                      </m:d>
                      <m:r>
                        <a:rPr lang="zh-CN" altLang="en-US" sz="1600" i="1">
                          <a:latin typeface="Cambria Math" panose="02040503050406030204" pitchFamily="18" charset="0"/>
                        </a:rPr>
                        <m:t>像素</m:t>
                      </m:r>
                      <m:r>
                        <m:rPr>
                          <m:nor/>
                        </m:rPr>
                        <a:rPr lang="zh-CN" altLang="en-US" sz="1600" dirty="0"/>
                        <m:t>处的前景</m:t>
                      </m:r>
                      <m:r>
                        <m:rPr>
                          <m:nor/>
                        </m:rPr>
                        <a:rPr lang="en-US" altLang="zh-CN" sz="1600" dirty="0"/>
                        <m:t>/</m:t>
                      </m:r>
                      <m:r>
                        <m:rPr>
                          <m:nor/>
                        </m:rPr>
                        <a:rPr lang="zh-CN" altLang="en-US" sz="1600" dirty="0"/>
                        <m:t>背景标签</m:t>
                      </m:r>
                    </m:oMath>
                  </m:oMathPara>
                </a14:m>
                <a:endParaRPr lang="en-US" altLang="zh-CN" sz="1600" dirty="0"/>
              </a:p>
              <a:p>
                <a14:m>
                  <m:oMath xmlns:m="http://schemas.openxmlformats.org/officeDocument/2006/math">
                    <m:r>
                      <m:rPr>
                        <m:nor/>
                      </m:rPr>
                      <a:rPr lang="zh-CN" altLang="en-US" sz="1600" dirty="0" smtClean="0"/>
                      <m:t>输出预测图</m:t>
                    </m:r>
                    <m:acc>
                      <m:accPr>
                        <m:chr m:val="̂"/>
                        <m:ctrlPr>
                          <a:rPr lang="en-US" altLang="zh-CN" sz="1600" i="1" smtClean="0">
                            <a:latin typeface="Cambria Math" panose="02040503050406030204" pitchFamily="18" charset="0"/>
                          </a:rPr>
                        </m:ctrlPr>
                      </m:accPr>
                      <m:e>
                        <m:r>
                          <a:rPr lang="en-US" altLang="zh-CN" sz="1600" b="0" i="1" smtClean="0">
                            <a:latin typeface="Cambria Math" panose="02040503050406030204" pitchFamily="18" charset="0"/>
                          </a:rPr>
                          <m:t>𝑌</m:t>
                        </m:r>
                      </m:e>
                    </m:acc>
                  </m:oMath>
                </a14:m>
                <a:r>
                  <a:rPr lang="zh-CN" altLang="en-US" sz="1600" dirty="0"/>
                  <a:t>的两个通道分别为背景图</a:t>
                </a:r>
                <a14:m>
                  <m:oMath xmlns:m="http://schemas.openxmlformats.org/officeDocument/2006/math">
                    <m:acc>
                      <m:accPr>
                        <m:chr m:val="̂"/>
                        <m:ctrlPr>
                          <a:rPr lang="en-US" altLang="zh-CN" sz="1600" i="1">
                            <a:latin typeface="Cambria Math" panose="02040503050406030204" pitchFamily="18" charset="0"/>
                          </a:rPr>
                        </m:ctrlPr>
                      </m:accPr>
                      <m:e>
                        <m:r>
                          <a:rPr lang="en-US" altLang="zh-CN" sz="1600" b="0" i="1" smtClean="0">
                            <a:latin typeface="Cambria Math" panose="02040503050406030204" pitchFamily="18" charset="0"/>
                          </a:rPr>
                          <m:t>𝐵</m:t>
                        </m:r>
                      </m:e>
                    </m:acc>
                  </m:oMath>
                </a14:m>
                <a:r>
                  <a:rPr lang="zh-CN" altLang="en-US" sz="1600" dirty="0"/>
                  <a:t>和显著前景图</a:t>
                </a:r>
                <a14:m>
                  <m:oMath xmlns:m="http://schemas.openxmlformats.org/officeDocument/2006/math">
                    <m:acc>
                      <m:accPr>
                        <m:chr m:val="̂"/>
                        <m:ctrlPr>
                          <a:rPr lang="en-US" altLang="zh-CN" sz="1600" i="1">
                            <a:latin typeface="Cambria Math" panose="02040503050406030204" pitchFamily="18" charset="0"/>
                          </a:rPr>
                        </m:ctrlPr>
                      </m:accPr>
                      <m:e>
                        <m:r>
                          <a:rPr lang="en-US" altLang="zh-CN" sz="1600" b="0" i="1" smtClean="0">
                            <a:latin typeface="Cambria Math" panose="02040503050406030204" pitchFamily="18" charset="0"/>
                          </a:rPr>
                          <m:t>𝐻</m:t>
                        </m:r>
                      </m:e>
                    </m:acc>
                  </m:oMath>
                </a14:m>
                <a:r>
                  <a:rPr lang="en-US" altLang="zh-CN" sz="1600" dirty="0"/>
                  <a:t>, </a:t>
                </a:r>
                <a:endParaRPr lang="zh-CN" altLang="en-US" sz="1600" dirty="0"/>
              </a:p>
            </p:txBody>
          </p:sp>
        </mc:Choice>
        <mc:Fallback xmlns="">
          <p:sp>
            <p:nvSpPr>
              <p:cNvPr id="14" name="矩形 13">
                <a:extLst>
                  <a:ext uri="{FF2B5EF4-FFF2-40B4-BE49-F238E27FC236}">
                    <a16:creationId xmlns:a16="http://schemas.microsoft.com/office/drawing/2014/main" id="{CDA6F308-8084-4D57-85CB-EF80E0CB955C}"/>
                  </a:ext>
                </a:extLst>
              </p:cNvPr>
              <p:cNvSpPr>
                <a:spLocks noRot="1" noChangeAspect="1" noMove="1" noResize="1" noEditPoints="1" noAdjustHandles="1" noChangeArrowheads="1" noChangeShapeType="1" noTextEdit="1"/>
              </p:cNvSpPr>
              <p:nvPr/>
            </p:nvSpPr>
            <p:spPr>
              <a:xfrm>
                <a:off x="4876159" y="4894364"/>
                <a:ext cx="5686789" cy="611258"/>
              </a:xfrm>
              <a:prstGeom prst="rect">
                <a:avLst/>
              </a:prstGeom>
              <a:blipFill>
                <a:blip r:embed="rId10"/>
                <a:stretch>
                  <a:fillRect l="-107" b="-13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E9FDD2F0-8FBA-4139-88B2-2FFB45C7B381}"/>
                  </a:ext>
                </a:extLst>
              </p:cNvPr>
              <p:cNvSpPr/>
              <p:nvPr/>
            </p:nvSpPr>
            <p:spPr>
              <a:xfrm>
                <a:off x="5941149" y="5664643"/>
                <a:ext cx="5686789" cy="338554"/>
              </a:xfrm>
              <a:prstGeom prst="rect">
                <a:avLst/>
              </a:prstGeom>
            </p:spPr>
            <p:txBody>
              <a:bodyPr wrap="square">
                <a:spAutoFit/>
              </a:bodyPr>
              <a:lstStyle/>
              <a:p>
                <a14:m>
                  <m:oMath xmlns:m="http://schemas.openxmlformats.org/officeDocument/2006/math">
                    <m:r>
                      <a:rPr lang="en-US" altLang="zh-CN" sz="1600" i="1" smtClean="0">
                        <a:latin typeface="Cambria Math" panose="02040503050406030204" pitchFamily="18" charset="0"/>
                      </a:rPr>
                      <m:t>𝐹</m:t>
                    </m:r>
                    <m:r>
                      <a:rPr lang="en-US" altLang="zh-CN" sz="1600" b="0" i="1" smtClean="0">
                        <a:latin typeface="Cambria Math" panose="02040503050406030204" pitchFamily="18" charset="0"/>
                      </a:rPr>
                      <m:t>𝐶𝑁</m:t>
                    </m:r>
                    <m:r>
                      <a:rPr lang="zh-CN" altLang="en-US" sz="1600" i="1">
                        <a:latin typeface="Cambria Math" panose="02040503050406030204" pitchFamily="18" charset="0"/>
                      </a:rPr>
                      <m:t>网络</m:t>
                    </m:r>
                  </m:oMath>
                </a14:m>
                <a:r>
                  <a:rPr lang="zh-CN" altLang="en-US" sz="1600" dirty="0"/>
                  <a:t>的训练目标函数</a:t>
                </a:r>
              </a:p>
            </p:txBody>
          </p:sp>
        </mc:Choice>
        <mc:Fallback xmlns="">
          <p:sp>
            <p:nvSpPr>
              <p:cNvPr id="15" name="矩形 14">
                <a:extLst>
                  <a:ext uri="{FF2B5EF4-FFF2-40B4-BE49-F238E27FC236}">
                    <a16:creationId xmlns:a16="http://schemas.microsoft.com/office/drawing/2014/main" id="{E9FDD2F0-8FBA-4139-88B2-2FFB45C7B381}"/>
                  </a:ext>
                </a:extLst>
              </p:cNvPr>
              <p:cNvSpPr>
                <a:spLocks noRot="1" noChangeAspect="1" noMove="1" noResize="1" noEditPoints="1" noAdjustHandles="1" noChangeArrowheads="1" noChangeShapeType="1" noTextEdit="1"/>
              </p:cNvSpPr>
              <p:nvPr/>
            </p:nvSpPr>
            <p:spPr>
              <a:xfrm>
                <a:off x="5941149" y="5664643"/>
                <a:ext cx="5686789" cy="338554"/>
              </a:xfrm>
              <a:prstGeom prst="rect">
                <a:avLst/>
              </a:prstGeom>
              <a:blipFill>
                <a:blip r:embed="rId11"/>
                <a:stretch>
                  <a:fillRect t="-5357" b="-214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01679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97528"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(single-stream network) </a:t>
            </a:r>
            <a:endParaRPr lang="zh-CN" altLang="en-US"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2" name="图片 1">
            <a:extLst>
              <a:ext uri="{FF2B5EF4-FFF2-40B4-BE49-F238E27FC236}">
                <a16:creationId xmlns:a16="http://schemas.microsoft.com/office/drawing/2014/main" id="{663FDD9C-BC7B-4E1F-AD92-BE5965D8F8B4}"/>
              </a:ext>
            </a:extLst>
          </p:cNvPr>
          <p:cNvPicPr>
            <a:picLocks noChangeAspect="1"/>
          </p:cNvPicPr>
          <p:nvPr/>
        </p:nvPicPr>
        <p:blipFill rotWithShape="1">
          <a:blip r:embed="rId3"/>
          <a:srcRect l="4527"/>
          <a:stretch/>
        </p:blipFill>
        <p:spPr>
          <a:xfrm>
            <a:off x="756999" y="3861546"/>
            <a:ext cx="4328670" cy="661780"/>
          </a:xfrm>
          <a:prstGeom prst="rect">
            <a:avLst/>
          </a:prstGeom>
        </p:spPr>
      </p:pic>
      <p:pic>
        <p:nvPicPr>
          <p:cNvPr id="3" name="图片 2">
            <a:extLst>
              <a:ext uri="{FF2B5EF4-FFF2-40B4-BE49-F238E27FC236}">
                <a16:creationId xmlns:a16="http://schemas.microsoft.com/office/drawing/2014/main" id="{C4A4D153-6CA0-415C-BED6-06115B21542D}"/>
              </a:ext>
            </a:extLst>
          </p:cNvPr>
          <p:cNvPicPr>
            <a:picLocks noChangeAspect="1"/>
          </p:cNvPicPr>
          <p:nvPr/>
        </p:nvPicPr>
        <p:blipFill>
          <a:blip r:embed="rId4"/>
          <a:stretch>
            <a:fillRect/>
          </a:stretch>
        </p:blipFill>
        <p:spPr>
          <a:xfrm>
            <a:off x="665474" y="5324029"/>
            <a:ext cx="4732927" cy="601875"/>
          </a:xfrm>
          <a:prstGeom prst="rect">
            <a:avLst/>
          </a:prstGeom>
        </p:spPr>
      </p:pic>
      <p:sp>
        <p:nvSpPr>
          <p:cNvPr id="7" name="文本框 6">
            <a:extLst>
              <a:ext uri="{FF2B5EF4-FFF2-40B4-BE49-F238E27FC236}">
                <a16:creationId xmlns:a16="http://schemas.microsoft.com/office/drawing/2014/main" id="{55E6EE6F-2626-4212-9DC5-05C2068F8C34}"/>
              </a:ext>
            </a:extLst>
          </p:cNvPr>
          <p:cNvSpPr txBox="1"/>
          <p:nvPr/>
        </p:nvSpPr>
        <p:spPr>
          <a:xfrm>
            <a:off x="657774" y="701865"/>
            <a:ext cx="10507085" cy="1336071"/>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显著性先验图（改进一）：</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尽管启发式显著性优先有其局限性，但它们易于计算，并且在各种情况下表现出非常有效的效果。因此，利用显著性先验信息可以促进更快的训练和更准确的推断。</a:t>
            </a:r>
          </a:p>
        </p:txBody>
      </p:sp>
      <p:pic>
        <p:nvPicPr>
          <p:cNvPr id="9" name="图片 8">
            <a:extLst>
              <a:ext uri="{FF2B5EF4-FFF2-40B4-BE49-F238E27FC236}">
                <a16:creationId xmlns:a16="http://schemas.microsoft.com/office/drawing/2014/main" id="{C9916663-EB58-45DF-AD17-C593A5D11683}"/>
              </a:ext>
            </a:extLst>
          </p:cNvPr>
          <p:cNvPicPr>
            <a:picLocks noChangeAspect="1"/>
          </p:cNvPicPr>
          <p:nvPr/>
        </p:nvPicPr>
        <p:blipFill rotWithShape="1">
          <a:blip r:embed="rId5"/>
          <a:srcRect r="70322"/>
          <a:stretch/>
        </p:blipFill>
        <p:spPr>
          <a:xfrm>
            <a:off x="7667630" y="1653087"/>
            <a:ext cx="2954295" cy="4744151"/>
          </a:xfrm>
          <a:prstGeom prst="rect">
            <a:avLst/>
          </a:prstGeom>
        </p:spPr>
      </p:pic>
      <p:sp>
        <p:nvSpPr>
          <p:cNvPr id="10" name="文本框 9">
            <a:extLst>
              <a:ext uri="{FF2B5EF4-FFF2-40B4-BE49-F238E27FC236}">
                <a16:creationId xmlns:a16="http://schemas.microsoft.com/office/drawing/2014/main" id="{AC7FF9B8-2F5B-4B50-A687-649B50FF063A}"/>
              </a:ext>
            </a:extLst>
          </p:cNvPr>
          <p:cNvSpPr txBox="1"/>
          <p:nvPr/>
        </p:nvSpPr>
        <p:spPr>
          <a:xfrm>
            <a:off x="656007" y="2326374"/>
            <a:ext cx="10507085" cy="505523"/>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显著性先验图计算方式：</a:t>
            </a:r>
            <a:endParaRPr lang="en-US" altLang="zh-CN" sz="16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233EC65-E86E-4C0D-9E83-9AB6F40AD9F7}"/>
                  </a:ext>
                </a:extLst>
              </p:cNvPr>
              <p:cNvSpPr txBox="1"/>
              <p:nvPr/>
            </p:nvSpPr>
            <p:spPr>
              <a:xfrm>
                <a:off x="656007" y="2868138"/>
                <a:ext cx="3960279"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首先将输入图片分割成</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个超像素</a:t>
                </a:r>
                <a:r>
                  <a:rPr lang="en-US" altLang="zh-CN"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𝑠</m:t>
                        </m:r>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颜色对比先验图</a:t>
                </a:r>
                <a:r>
                  <a:rPr lang="en-US" altLang="zh-CN" dirty="0">
                    <a:latin typeface="微软雅黑" panose="020B0503020204020204" pitchFamily="34" charset="-122"/>
                    <a:ea typeface="微软雅黑" panose="020B0503020204020204" pitchFamily="34" charset="-122"/>
                  </a:rPr>
                  <a:t>G(</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m:rPr>
                            <m:sty m:val="p"/>
                          </m:rPr>
                          <a:rPr lang="en-US" altLang="zh-CN">
                            <a:latin typeface="Cambria Math" panose="02040503050406030204" pitchFamily="18" charset="0"/>
                            <a:ea typeface="微软雅黑" panose="020B0503020204020204" pitchFamily="34" charset="-122"/>
                          </a:rPr>
                          <m:t>s</m:t>
                        </m:r>
                      </m:e>
                      <m:sub>
                        <m:r>
                          <a:rPr lang="en-US" altLang="zh-CN">
                            <a:latin typeface="Cambria Math" panose="02040503050406030204" pitchFamily="18" charset="0"/>
                            <a:ea typeface="微软雅黑" panose="020B0503020204020204" pitchFamily="34" charset="-122"/>
                          </a:rPr>
                          <m:t>𝑖</m:t>
                        </m:r>
                      </m:sub>
                    </m:sSub>
                    <m:r>
                      <a:rPr lang="en-US" altLang="zh-CN" b="0" i="1">
                        <a:latin typeface="Cambria Math" panose="02040503050406030204" pitchFamily="18" charset="0"/>
                        <a:ea typeface="微软雅黑" panose="020B0503020204020204" pitchFamily="34" charset="-122"/>
                      </a:rPr>
                      <m:t>)</m:t>
                    </m:r>
                    <m:r>
                      <a:rPr lang="zh-CN" altLang="en-US">
                        <a:latin typeface="Cambria Math" panose="02040503050406030204" pitchFamily="18" charset="0"/>
                        <a:ea typeface="微软雅黑" panose="020B0503020204020204" pitchFamily="34" charset="-122"/>
                      </a:rPr>
                      <m:t>计算</m:t>
                    </m:r>
                  </m:oMath>
                </a14:m>
                <a:r>
                  <a:rPr lang="zh-CN" altLang="en-US" dirty="0">
                    <a:latin typeface="微软雅黑" panose="020B0503020204020204" pitchFamily="34" charset="-122"/>
                    <a:ea typeface="微软雅黑" panose="020B0503020204020204" pitchFamily="34" charset="-122"/>
                  </a:rPr>
                  <a:t>如下</a:t>
                </a:r>
              </a:p>
            </p:txBody>
          </p:sp>
        </mc:Choice>
        <mc:Fallback xmlns="">
          <p:sp>
            <p:nvSpPr>
              <p:cNvPr id="11" name="文本框 10">
                <a:extLst>
                  <a:ext uri="{FF2B5EF4-FFF2-40B4-BE49-F238E27FC236}">
                    <a16:creationId xmlns:a16="http://schemas.microsoft.com/office/drawing/2014/main" id="{5233EC65-E86E-4C0D-9E83-9AB6F40AD9F7}"/>
                  </a:ext>
                </a:extLst>
              </p:cNvPr>
              <p:cNvSpPr txBox="1">
                <a:spLocks noRot="1" noChangeAspect="1" noMove="1" noResize="1" noEditPoints="1" noAdjustHandles="1" noChangeArrowheads="1" noChangeShapeType="1" noTextEdit="1"/>
              </p:cNvSpPr>
              <p:nvPr/>
            </p:nvSpPr>
            <p:spPr>
              <a:xfrm>
                <a:off x="656007" y="2868138"/>
                <a:ext cx="3960279" cy="874407"/>
              </a:xfrm>
              <a:prstGeom prst="rect">
                <a:avLst/>
              </a:prstGeom>
              <a:blipFill>
                <a:blip r:embed="rId6"/>
                <a:stretch>
                  <a:fillRect l="-1387" r="-2773" b="-97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0BF4F39-6BF8-4A25-A752-45B930F6896D}"/>
                  </a:ext>
                </a:extLst>
              </p:cNvPr>
              <p:cNvSpPr txBox="1"/>
              <p:nvPr/>
            </p:nvSpPr>
            <p:spPr>
              <a:xfrm>
                <a:off x="656006" y="4449622"/>
                <a:ext cx="6468689" cy="91563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其中</a:t>
                </a:r>
                <a14:m>
                  <m:oMath xmlns:m="http://schemas.openxmlformats.org/officeDocument/2006/math">
                    <m:r>
                      <a:rPr lang="zh-CN" altLang="en-US">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zh-CN" altLang="en-US">
                            <a:latin typeface="Cambria Math" panose="02040503050406030204" pitchFamily="18" charset="0"/>
                            <a:ea typeface="微软雅黑" panose="020B0503020204020204" pitchFamily="34" charset="-122"/>
                          </a:rPr>
                          <m:t>𝜇</m:t>
                        </m:r>
                      </m:e>
                      <m:sub>
                        <m:sSub>
                          <m:sSubPr>
                            <m:ctrlPr>
                              <a:rPr lang="en-US" altLang="zh-CN" i="1">
                                <a:latin typeface="Cambria Math" panose="02040503050406030204" pitchFamily="18" charset="0"/>
                                <a:ea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rPr>
                              <m:t>𝑠</m:t>
                            </m:r>
                          </m:e>
                          <m:sub>
                            <m:r>
                              <a:rPr lang="en-US" altLang="zh-CN">
                                <a:latin typeface="Cambria Math" panose="02040503050406030204" pitchFamily="18" charset="0"/>
                                <a:ea typeface="微软雅黑" panose="020B0503020204020204" pitchFamily="34" charset="-122"/>
                              </a:rPr>
                              <m:t>𝑖</m:t>
                            </m:r>
                          </m:sub>
                        </m:sSub>
                      </m:sub>
                    </m:sSub>
                  </m:oMath>
                </a14:m>
                <a:r>
                  <a:rPr lang="zh-CN" altLang="en-US" dirty="0">
                    <a:latin typeface="微软雅黑" panose="020B0503020204020204" pitchFamily="34" charset="-122"/>
                    <a:ea typeface="微软雅黑" panose="020B0503020204020204" pitchFamily="34" charset="-122"/>
                  </a:rPr>
                  <a:t>和</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m:rPr>
                            <m:sty m:val="p"/>
                          </m:rPr>
                          <a:rPr lang="en-US" altLang="zh-CN">
                            <a:latin typeface="Cambria Math" panose="02040503050406030204" pitchFamily="18" charset="0"/>
                            <a:ea typeface="微软雅黑" panose="020B0503020204020204" pitchFamily="34" charset="-122"/>
                          </a:rPr>
                          <m:t>p</m:t>
                        </m:r>
                      </m:e>
                      <m:sub>
                        <m:sSub>
                          <m:sSubPr>
                            <m:ctrlPr>
                              <a:rPr lang="en-US" altLang="zh-CN" i="1">
                                <a:latin typeface="Cambria Math" panose="02040503050406030204" pitchFamily="18" charset="0"/>
                                <a:ea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rPr>
                              <m:t>𝑠</m:t>
                            </m:r>
                          </m:e>
                          <m:sub>
                            <m:r>
                              <a:rPr lang="en-US" altLang="zh-CN">
                                <a:latin typeface="Cambria Math" panose="02040503050406030204" pitchFamily="18" charset="0"/>
                                <a:ea typeface="微软雅黑" panose="020B0503020204020204" pitchFamily="34" charset="-122"/>
                              </a:rPr>
                              <m:t>𝑖</m:t>
                            </m:r>
                          </m:sub>
                        </m:sSub>
                      </m:sub>
                    </m:sSub>
                    <m:r>
                      <a:rPr lang="zh-CN" altLang="en-US" i="1">
                        <a:latin typeface="Cambria Math" panose="02040503050406030204" pitchFamily="18" charset="0"/>
                        <a:ea typeface="微软雅黑" panose="020B0503020204020204" pitchFamily="34" charset="-122"/>
                      </a:rPr>
                      <m:t>分别</m:t>
                    </m:r>
                    <m:r>
                      <a:rPr lang="zh-CN" altLang="en-US">
                        <a:latin typeface="Cambria Math" panose="02040503050406030204" pitchFamily="18" charset="0"/>
                        <a:ea typeface="微软雅黑" panose="020B0503020204020204" pitchFamily="34" charset="-122"/>
                      </a:rPr>
                      <m:t>代表</m:t>
                    </m:r>
                  </m:oMath>
                </a14:m>
                <a:r>
                  <a:rPr lang="zh-CN" altLang="en-US" dirty="0">
                    <a:latin typeface="微软雅黑" panose="020B0503020204020204" pitchFamily="34" charset="-122"/>
                    <a:ea typeface="微软雅黑" panose="020B0503020204020204" pitchFamily="34" charset="-122"/>
                  </a:rPr>
                  <a:t>超像素点</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rPr>
                          <m:t>𝑠</m:t>
                        </m:r>
                      </m:e>
                      <m:sub>
                        <m:r>
                          <a:rPr lang="en-US" altLang="zh-CN">
                            <a:latin typeface="Cambria Math" panose="02040503050406030204" pitchFamily="18" charset="0"/>
                            <a:ea typeface="微软雅黑" panose="020B0503020204020204" pitchFamily="34" charset="-122"/>
                          </a:rPr>
                          <m:t>𝑖</m:t>
                        </m:r>
                      </m:sub>
                    </m:sSub>
                  </m:oMath>
                </a14:m>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RGB</a:t>
                </a:r>
                <a:r>
                  <a:rPr lang="zh-CN" altLang="en-US" dirty="0">
                    <a:latin typeface="微软雅黑" panose="020B0503020204020204" pitchFamily="34" charset="-122"/>
                    <a:ea typeface="微软雅黑" panose="020B0503020204020204" pitchFamily="34" charset="-122"/>
                  </a:rPr>
                  <a:t>平均值和中心位置</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强度对比先验图</a:t>
                </a:r>
                <a:r>
                  <a:rPr lang="en-US" altLang="zh-CN" dirty="0">
                    <a:latin typeface="微软雅黑" panose="020B0503020204020204" pitchFamily="34" charset="-122"/>
                    <a:ea typeface="微软雅黑" panose="020B0503020204020204" pitchFamily="34" charset="-122"/>
                  </a:rPr>
                  <a:t>I(</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r>
                      <a:rPr lang="en-US" altLang="zh-CN" b="0" i="0" smtClean="0">
                        <a:latin typeface="Cambria Math" panose="02040503050406030204" pitchFamily="18" charset="0"/>
                      </a:rPr>
                      <m:t>)</m:t>
                    </m:r>
                  </m:oMath>
                </a14:m>
                <a:r>
                  <a:rPr lang="zh-CN" altLang="en-US" dirty="0">
                    <a:latin typeface="微软雅黑" panose="020B0503020204020204" pitchFamily="34" charset="-122"/>
                    <a:ea typeface="微软雅黑" panose="020B0503020204020204" pitchFamily="34" charset="-122"/>
                  </a:rPr>
                  <a:t>和方向对比先验图</a:t>
                </a:r>
                <a:r>
                  <a:rPr lang="en-US" altLang="zh-CN" dirty="0">
                    <a:latin typeface="微软雅黑" panose="020B0503020204020204" pitchFamily="34" charset="-122"/>
                    <a:ea typeface="微软雅黑" panose="020B0503020204020204" pitchFamily="34" charset="-122"/>
                  </a:rPr>
                  <a:t>O(</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r>
                      <a:rPr lang="en-US" altLang="zh-CN" b="0" i="0" smtClean="0">
                        <a:latin typeface="Cambria Math" panose="02040503050406030204" pitchFamily="18" charset="0"/>
                      </a:rPr>
                      <m:t>)</m:t>
                    </m:r>
                    <m:r>
                      <a:rPr lang="zh-CN" altLang="en-US">
                        <a:latin typeface="Cambria Math" panose="02040503050406030204" pitchFamily="18" charset="0"/>
                        <a:ea typeface="微软雅黑" panose="020B0503020204020204" pitchFamily="34" charset="-122"/>
                      </a:rPr>
                      <m:t>计算</m:t>
                    </m:r>
                    <m:r>
                      <a:rPr lang="zh-CN" altLang="en-US" i="1">
                        <a:latin typeface="Cambria Math" panose="02040503050406030204" pitchFamily="18" charset="0"/>
                        <a:ea typeface="微软雅黑" panose="020B0503020204020204" pitchFamily="34" charset="-122"/>
                      </a:rPr>
                      <m:t>类似</m:t>
                    </m:r>
                  </m:oMath>
                </a14:m>
                <a:r>
                  <a:rPr lang="zh-CN" altLang="en-US" dirty="0">
                    <a:latin typeface="微软雅黑" panose="020B0503020204020204" pitchFamily="34" charset="-122"/>
                    <a:ea typeface="微软雅黑" panose="020B0503020204020204" pitchFamily="34" charset="-122"/>
                  </a:rPr>
                  <a:t>如下</a:t>
                </a:r>
              </a:p>
            </p:txBody>
          </p:sp>
        </mc:Choice>
        <mc:Fallback xmlns="">
          <p:sp>
            <p:nvSpPr>
              <p:cNvPr id="12" name="文本框 11">
                <a:extLst>
                  <a:ext uri="{FF2B5EF4-FFF2-40B4-BE49-F238E27FC236}">
                    <a16:creationId xmlns:a16="http://schemas.microsoft.com/office/drawing/2014/main" id="{60BF4F39-6BF8-4A25-A752-45B930F6896D}"/>
                  </a:ext>
                </a:extLst>
              </p:cNvPr>
              <p:cNvSpPr txBox="1">
                <a:spLocks noRot="1" noChangeAspect="1" noMove="1" noResize="1" noEditPoints="1" noAdjustHandles="1" noChangeArrowheads="1" noChangeShapeType="1" noTextEdit="1"/>
              </p:cNvSpPr>
              <p:nvPr/>
            </p:nvSpPr>
            <p:spPr>
              <a:xfrm>
                <a:off x="656006" y="4449622"/>
                <a:ext cx="6468689" cy="915635"/>
              </a:xfrm>
              <a:prstGeom prst="rect">
                <a:avLst/>
              </a:prstGeom>
              <a:blipFill>
                <a:blip r:embed="rId7"/>
                <a:stretch>
                  <a:fillRect l="-848" b="-10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293923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97528"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(single-stream network) </a:t>
            </a:r>
            <a:endParaRPr lang="zh-CN" altLang="en-US"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5" name="图片 4">
            <a:extLst>
              <a:ext uri="{FF2B5EF4-FFF2-40B4-BE49-F238E27FC236}">
                <a16:creationId xmlns:a16="http://schemas.microsoft.com/office/drawing/2014/main" id="{7DAA35EA-4C52-4BA4-A653-78EAC120268D}"/>
              </a:ext>
            </a:extLst>
          </p:cNvPr>
          <p:cNvPicPr>
            <a:picLocks noChangeAspect="1"/>
          </p:cNvPicPr>
          <p:nvPr/>
        </p:nvPicPr>
        <p:blipFill rotWithShape="1">
          <a:blip r:embed="rId3"/>
          <a:srcRect l="57645" r="20952"/>
          <a:stretch/>
        </p:blipFill>
        <p:spPr>
          <a:xfrm>
            <a:off x="2330645" y="2026836"/>
            <a:ext cx="1946080" cy="3143250"/>
          </a:xfrm>
          <a:prstGeom prst="rect">
            <a:avLst/>
          </a:prstGeom>
        </p:spPr>
      </p:pic>
      <p:pic>
        <p:nvPicPr>
          <p:cNvPr id="7" name="图片 6">
            <a:extLst>
              <a:ext uri="{FF2B5EF4-FFF2-40B4-BE49-F238E27FC236}">
                <a16:creationId xmlns:a16="http://schemas.microsoft.com/office/drawing/2014/main" id="{3BE81B76-E084-44F2-89B5-FA152C82FA34}"/>
              </a:ext>
            </a:extLst>
          </p:cNvPr>
          <p:cNvPicPr>
            <a:picLocks noChangeAspect="1"/>
          </p:cNvPicPr>
          <p:nvPr/>
        </p:nvPicPr>
        <p:blipFill rotWithShape="1">
          <a:blip r:embed="rId4"/>
          <a:srcRect t="28486" b="14566"/>
          <a:stretch/>
        </p:blipFill>
        <p:spPr>
          <a:xfrm>
            <a:off x="1865410" y="5241012"/>
            <a:ext cx="2876550" cy="428625"/>
          </a:xfrm>
          <a:prstGeom prst="rect">
            <a:avLst/>
          </a:prstGeom>
        </p:spPr>
      </p:pic>
      <p:pic>
        <p:nvPicPr>
          <p:cNvPr id="9" name="图片 8">
            <a:extLst>
              <a:ext uri="{FF2B5EF4-FFF2-40B4-BE49-F238E27FC236}">
                <a16:creationId xmlns:a16="http://schemas.microsoft.com/office/drawing/2014/main" id="{9CECCE89-CC53-46D7-96B7-9946212863E5}"/>
              </a:ext>
            </a:extLst>
          </p:cNvPr>
          <p:cNvPicPr>
            <a:picLocks noChangeAspect="1"/>
          </p:cNvPicPr>
          <p:nvPr/>
        </p:nvPicPr>
        <p:blipFill rotWithShape="1">
          <a:blip r:embed="rId5"/>
          <a:srcRect l="49492"/>
          <a:stretch/>
        </p:blipFill>
        <p:spPr>
          <a:xfrm>
            <a:off x="7419734" y="2030374"/>
            <a:ext cx="1946081" cy="3139712"/>
          </a:xfrm>
          <a:prstGeom prst="rect">
            <a:avLst/>
          </a:prstGeom>
        </p:spPr>
      </p:pic>
      <p:pic>
        <p:nvPicPr>
          <p:cNvPr id="10" name="图片 9">
            <a:extLst>
              <a:ext uri="{FF2B5EF4-FFF2-40B4-BE49-F238E27FC236}">
                <a16:creationId xmlns:a16="http://schemas.microsoft.com/office/drawing/2014/main" id="{9D910433-B377-43B5-9A09-C57F6BF47CBC}"/>
              </a:ext>
            </a:extLst>
          </p:cNvPr>
          <p:cNvPicPr>
            <a:picLocks noChangeAspect="1"/>
          </p:cNvPicPr>
          <p:nvPr/>
        </p:nvPicPr>
        <p:blipFill>
          <a:blip r:embed="rId6"/>
          <a:stretch>
            <a:fillRect/>
          </a:stretch>
        </p:blipFill>
        <p:spPr>
          <a:xfrm>
            <a:off x="6949927" y="5241012"/>
            <a:ext cx="2885693" cy="480949"/>
          </a:xfrm>
          <a:prstGeom prst="rect">
            <a:avLst/>
          </a:prstGeom>
        </p:spPr>
      </p:pic>
      <p:sp>
        <p:nvSpPr>
          <p:cNvPr id="11" name="文本框 10">
            <a:extLst>
              <a:ext uri="{FF2B5EF4-FFF2-40B4-BE49-F238E27FC236}">
                <a16:creationId xmlns:a16="http://schemas.microsoft.com/office/drawing/2014/main" id="{7E6BDA05-E162-444C-88AB-FAD00A7252E2}"/>
              </a:ext>
            </a:extLst>
          </p:cNvPr>
          <p:cNvSpPr txBox="1"/>
          <p:nvPr/>
        </p:nvSpPr>
        <p:spPr>
          <a:xfrm>
            <a:off x="657774" y="786933"/>
            <a:ext cx="10507085" cy="920573"/>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递归结构（改进二）：</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FCN</a:t>
            </a:r>
            <a:r>
              <a:rPr lang="zh-CN" altLang="en-US" dirty="0">
                <a:latin typeface="微软雅黑" panose="020B0503020204020204" pitchFamily="34" charset="-122"/>
                <a:ea typeface="微软雅黑" panose="020B0503020204020204" pitchFamily="34" charset="-122"/>
              </a:rPr>
              <a:t>的网络的前馈结构没有考虑反馈信息，使得预测误差无法修正</a:t>
            </a:r>
          </a:p>
        </p:txBody>
      </p:sp>
    </p:spTree>
    <p:extLst>
      <p:ext uri="{BB962C8B-B14F-4D97-AF65-F5344CB8AC3E}">
        <p14:creationId xmlns:p14="http://schemas.microsoft.com/office/powerpoint/2010/main" val="689876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97528"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(single-stream network) </a:t>
            </a:r>
            <a:endParaRPr lang="zh-CN" altLang="en-US"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3" name="图片 2">
            <a:extLst>
              <a:ext uri="{FF2B5EF4-FFF2-40B4-BE49-F238E27FC236}">
                <a16:creationId xmlns:a16="http://schemas.microsoft.com/office/drawing/2014/main" id="{9A105623-342E-42BD-A33F-3058FB832E0A}"/>
              </a:ext>
            </a:extLst>
          </p:cNvPr>
          <p:cNvPicPr>
            <a:picLocks noChangeAspect="1"/>
          </p:cNvPicPr>
          <p:nvPr/>
        </p:nvPicPr>
        <p:blipFill>
          <a:blip r:embed="rId3"/>
          <a:stretch>
            <a:fillRect/>
          </a:stretch>
        </p:blipFill>
        <p:spPr>
          <a:xfrm>
            <a:off x="2068202" y="1100931"/>
            <a:ext cx="8055595" cy="3839215"/>
          </a:xfrm>
          <a:prstGeom prst="rect">
            <a:avLst/>
          </a:prstGeom>
        </p:spPr>
      </p:pic>
      <p:sp>
        <p:nvSpPr>
          <p:cNvPr id="8" name="矩形 7">
            <a:extLst>
              <a:ext uri="{FF2B5EF4-FFF2-40B4-BE49-F238E27FC236}">
                <a16:creationId xmlns:a16="http://schemas.microsoft.com/office/drawing/2014/main" id="{E898818E-4D35-4331-A017-845A29060296}"/>
              </a:ext>
            </a:extLst>
          </p:cNvPr>
          <p:cNvSpPr/>
          <p:nvPr/>
        </p:nvSpPr>
        <p:spPr>
          <a:xfrm>
            <a:off x="577496" y="592262"/>
            <a:ext cx="1467068" cy="505523"/>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网络框架：</a:t>
            </a:r>
            <a:endParaRPr lang="en-US" altLang="zh-CN" sz="2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7588B515-D2E3-4EA6-9B49-36A4CC42A054}"/>
              </a:ext>
            </a:extLst>
          </p:cNvPr>
          <p:cNvSpPr txBox="1"/>
          <p:nvPr/>
        </p:nvSpPr>
        <p:spPr>
          <a:xfrm>
            <a:off x="577496" y="5181787"/>
            <a:ext cx="11265471" cy="787523"/>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在每一个时间步中，我们通过</a:t>
            </a:r>
            <a:r>
              <a:rPr lang="en-US" altLang="zh-CN" sz="1600" dirty="0" err="1">
                <a:latin typeface="微软雅黑" panose="020B0503020204020204" pitchFamily="34" charset="-122"/>
                <a:ea typeface="微软雅黑" panose="020B0503020204020204" pitchFamily="34" charset="-122"/>
              </a:rPr>
              <a:t>rfcn</a:t>
            </a:r>
            <a:r>
              <a:rPr lang="zh-CN" altLang="en-US" sz="1600" dirty="0">
                <a:latin typeface="微软雅黑" panose="020B0503020204020204" pitchFamily="34" charset="-122"/>
                <a:ea typeface="微软雅黑" panose="020B0503020204020204" pitchFamily="34" charset="-122"/>
              </a:rPr>
              <a:t>将输入的</a:t>
            </a:r>
            <a:r>
              <a:rPr lang="en-US" altLang="zh-CN" sz="1600" dirty="0" err="1">
                <a:latin typeface="微软雅黑" panose="020B0503020204020204" pitchFamily="34" charset="-122"/>
                <a:ea typeface="微软雅黑" panose="020B0503020204020204" pitchFamily="34" charset="-122"/>
              </a:rPr>
              <a:t>rgb</a:t>
            </a:r>
            <a:r>
              <a:rPr lang="zh-CN" altLang="en-US" sz="1600" dirty="0">
                <a:latin typeface="微软雅黑" panose="020B0503020204020204" pitchFamily="34" charset="-122"/>
                <a:ea typeface="微软雅黑" panose="020B0503020204020204" pitchFamily="34" charset="-122"/>
              </a:rPr>
              <a:t>图像和显著性先验图都向前推进，得到预测的显著性映射，进而作为下一个时间步的显著性先验图。第一时间步骤中的先验映射通过包含表示潜在显著区域的显著性先验来初始化。</a:t>
            </a:r>
          </a:p>
        </p:txBody>
      </p:sp>
    </p:spTree>
    <p:extLst>
      <p:ext uri="{BB962C8B-B14F-4D97-AF65-F5344CB8AC3E}">
        <p14:creationId xmlns:p14="http://schemas.microsoft.com/office/powerpoint/2010/main" val="577381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97528"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(single-stream network) </a:t>
            </a:r>
            <a:endParaRPr lang="zh-CN" altLang="en-US"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1008668" y="493224"/>
            <a:ext cx="10955421" cy="6045053"/>
          </a:xfrm>
          <a:prstGeom prst="rect">
            <a:avLst/>
          </a:prstGeom>
          <a:ln>
            <a:noFill/>
          </a:ln>
        </p:spPr>
        <p:txBody>
          <a:bodyPr wrap="square">
            <a:spAutoFit/>
          </a:bodyPr>
          <a:lstStyle/>
          <a:p>
            <a:pPr lvl="0" defTabSz="342900">
              <a:lnSpc>
                <a:spcPct val="150000"/>
              </a:lnSpc>
              <a:defRPr/>
            </a:pPr>
            <a:r>
              <a:rPr lang="zh-CN" altLang="en-US" b="1" kern="0" dirty="0">
                <a:solidFill>
                  <a:srgbClr val="071F65"/>
                </a:solidFill>
                <a:latin typeface="微软雅黑" pitchFamily="34" charset="-122"/>
                <a:ea typeface="微软雅黑" pitchFamily="34" charset="-122"/>
              </a:rPr>
              <a:t>预训练</a:t>
            </a:r>
            <a:r>
              <a:rPr lang="en-US" altLang="zh-CN" b="1" kern="0" dirty="0">
                <a:solidFill>
                  <a:srgbClr val="071F65"/>
                </a:solidFill>
                <a:latin typeface="微软雅黑" pitchFamily="34" charset="-122"/>
                <a:ea typeface="微软雅黑" pitchFamily="34" charset="-122"/>
              </a:rPr>
              <a:t>RFCN</a:t>
            </a:r>
            <a:r>
              <a:rPr lang="zh-CN" altLang="en-US" b="1" kern="0" dirty="0">
                <a:solidFill>
                  <a:srgbClr val="071F65"/>
                </a:solidFill>
                <a:latin typeface="微软雅黑" pitchFamily="34" charset="-122"/>
                <a:ea typeface="微软雅黑" pitchFamily="34" charset="-122"/>
              </a:rPr>
              <a:t>：</a:t>
            </a:r>
            <a:endParaRPr lang="en-US" altLang="zh-CN" b="1" kern="0" dirty="0">
              <a:solidFill>
                <a:srgbClr val="071F65"/>
              </a:solidFill>
              <a:latin typeface="微软雅黑" pitchFamily="34" charset="-122"/>
              <a:ea typeface="微软雅黑" pitchFamily="34" charset="-122"/>
            </a:endParaRPr>
          </a:p>
          <a:p>
            <a:pPr defTabSz="342900">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预训练在</a:t>
            </a:r>
            <a:r>
              <a:rPr lang="en-US" altLang="zh-CN" dirty="0">
                <a:solidFill>
                  <a:prstClr val="black"/>
                </a:solidFill>
                <a:latin typeface="微软雅黑" panose="020B0503020204020204" pitchFamily="34" charset="-122"/>
                <a:ea typeface="微软雅黑" panose="020B0503020204020204" pitchFamily="34" charset="-122"/>
              </a:rPr>
              <a:t>PASCAL VOC 2010</a:t>
            </a:r>
            <a:r>
              <a:rPr lang="zh-CN" altLang="en-US" dirty="0">
                <a:solidFill>
                  <a:prstClr val="black"/>
                </a:solidFill>
                <a:latin typeface="微软雅黑" panose="020B0503020204020204" pitchFamily="34" charset="-122"/>
                <a:ea typeface="微软雅黑" panose="020B0503020204020204" pitchFamily="34" charset="-122"/>
              </a:rPr>
              <a:t>语义分割数据集上进行</a:t>
            </a:r>
            <a:endParaRPr lang="en-US" altLang="zh-CN" dirty="0">
              <a:solidFill>
                <a:prstClr val="black"/>
              </a:solidFill>
              <a:latin typeface="微软雅黑" panose="020B0503020204020204" pitchFamily="34" charset="-122"/>
              <a:ea typeface="微软雅黑" panose="020B0503020204020204" pitchFamily="34" charset="-122"/>
            </a:endParaRPr>
          </a:p>
          <a:p>
            <a:pPr defTabSz="342900">
              <a:lnSpc>
                <a:spcPct val="150000"/>
              </a:lnSpc>
              <a:defRPr/>
            </a:pPr>
            <a:endParaRPr lang="en-US" altLang="zh-CN" sz="2000" b="1" kern="0" dirty="0">
              <a:solidFill>
                <a:srgbClr val="071F65"/>
              </a:solidFill>
              <a:latin typeface="微软雅黑" pitchFamily="34" charset="-122"/>
              <a:ea typeface="微软雅黑" pitchFamily="34" charset="-122"/>
            </a:endParaRPr>
          </a:p>
          <a:p>
            <a:pPr defTabSz="342900">
              <a:lnSpc>
                <a:spcPct val="150000"/>
              </a:lnSpc>
              <a:defRPr/>
            </a:pPr>
            <a:endParaRPr lang="en-US" altLang="zh-CN" sz="2000" b="1" kern="0" dirty="0">
              <a:solidFill>
                <a:srgbClr val="071F65"/>
              </a:solidFill>
              <a:latin typeface="微软雅黑" pitchFamily="34" charset="-122"/>
              <a:ea typeface="微软雅黑" pitchFamily="34" charset="-122"/>
            </a:endParaRPr>
          </a:p>
          <a:p>
            <a:pPr defTabSz="342900">
              <a:lnSpc>
                <a:spcPct val="150000"/>
              </a:lnSpc>
              <a:defRPr/>
            </a:pPr>
            <a:endParaRPr lang="en-US" altLang="zh-CN" sz="2000" b="1" kern="0" dirty="0">
              <a:solidFill>
                <a:srgbClr val="071F65"/>
              </a:solidFill>
              <a:latin typeface="微软雅黑" pitchFamily="34" charset="-122"/>
              <a:ea typeface="微软雅黑" pitchFamily="34" charset="-122"/>
            </a:endParaRPr>
          </a:p>
          <a:p>
            <a:pPr defTabSz="342900">
              <a:lnSpc>
                <a:spcPct val="150000"/>
              </a:lnSpc>
              <a:defRPr/>
            </a:pPr>
            <a:endParaRPr lang="en-US" altLang="zh-CN" sz="2000" b="1" kern="0" dirty="0">
              <a:solidFill>
                <a:srgbClr val="071F65"/>
              </a:solidFill>
              <a:latin typeface="微软雅黑" pitchFamily="34" charset="-122"/>
              <a:ea typeface="微软雅黑" pitchFamily="34" charset="-122"/>
            </a:endParaRPr>
          </a:p>
          <a:p>
            <a:pPr defTabSz="342900">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预训练</a:t>
            </a:r>
            <a:r>
              <a:rPr lang="en-US" altLang="zh-CN" dirty="0">
                <a:solidFill>
                  <a:prstClr val="black"/>
                </a:solidFill>
                <a:latin typeface="微软雅黑" panose="020B0503020204020204" pitchFamily="34" charset="-122"/>
                <a:ea typeface="微软雅黑" panose="020B0503020204020204" pitchFamily="34" charset="-122"/>
              </a:rPr>
              <a:t>RFCN </a:t>
            </a:r>
            <a:r>
              <a:rPr lang="zh-CN" altLang="en-US" dirty="0">
                <a:solidFill>
                  <a:prstClr val="black"/>
                </a:solidFill>
                <a:latin typeface="微软雅黑" panose="020B0503020204020204" pitchFamily="34" charset="-122"/>
                <a:ea typeface="微软雅黑" panose="020B0503020204020204" pitchFamily="34" charset="-122"/>
              </a:rPr>
              <a:t>产生的特征图包含</a:t>
            </a:r>
            <a:r>
              <a:rPr lang="en-US" altLang="zh-CN" dirty="0">
                <a:solidFill>
                  <a:prstClr val="black"/>
                </a:solidFill>
                <a:latin typeface="微软雅黑" panose="020B0503020204020204" pitchFamily="34" charset="-122"/>
                <a:ea typeface="微软雅黑" panose="020B0503020204020204" pitchFamily="34" charset="-122"/>
              </a:rPr>
              <a:t>C+3</a:t>
            </a:r>
            <a:r>
              <a:rPr lang="zh-CN" altLang="en-US" dirty="0">
                <a:solidFill>
                  <a:prstClr val="black"/>
                </a:solidFill>
                <a:latin typeface="微软雅黑" panose="020B0503020204020204" pitchFamily="34" charset="-122"/>
                <a:ea typeface="微软雅黑" panose="020B0503020204020204" pitchFamily="34" charset="-122"/>
              </a:rPr>
              <a:t>个通道</a:t>
            </a: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其中前</a:t>
            </a:r>
            <a:r>
              <a:rPr lang="en-US" altLang="zh-CN" dirty="0">
                <a:solidFill>
                  <a:prstClr val="black"/>
                </a:solidFill>
                <a:latin typeface="微软雅黑" panose="020B0503020204020204" pitchFamily="34" charset="-122"/>
                <a:ea typeface="微软雅黑" panose="020B0503020204020204" pitchFamily="34" charset="-122"/>
              </a:rPr>
              <a:t>C+1</a:t>
            </a:r>
            <a:r>
              <a:rPr lang="zh-CN" altLang="en-US" dirty="0">
                <a:solidFill>
                  <a:prstClr val="black"/>
                </a:solidFill>
                <a:latin typeface="微软雅黑" panose="020B0503020204020204" pitchFamily="34" charset="-122"/>
                <a:ea typeface="微软雅黑" panose="020B0503020204020204" pitchFamily="34" charset="-122"/>
              </a:rPr>
              <a:t>个通道对应语义分割任务的类别得分，最后</a:t>
            </a:r>
            <a:r>
              <a:rPr lang="en-US" altLang="zh-CN" dirty="0">
                <a:solidFill>
                  <a:prstClr val="black"/>
                </a:solidFill>
                <a:latin typeface="微软雅黑" panose="020B0503020204020204" pitchFamily="34" charset="-122"/>
                <a:ea typeface="微软雅黑" panose="020B0503020204020204" pitchFamily="34" charset="-122"/>
              </a:rPr>
              <a:t>2</a:t>
            </a:r>
            <a:r>
              <a:rPr lang="zh-CN" altLang="en-US" dirty="0">
                <a:solidFill>
                  <a:prstClr val="black"/>
                </a:solidFill>
                <a:latin typeface="微软雅黑" panose="020B0503020204020204" pitchFamily="34" charset="-122"/>
                <a:ea typeface="微软雅黑" panose="020B0503020204020204" pitchFamily="34" charset="-122"/>
              </a:rPr>
              <a:t>个通道对应显著性任务的前景（</a:t>
            </a:r>
            <a:r>
              <a:rPr lang="en-US" altLang="zh-CN" dirty="0">
                <a:solidFill>
                  <a:prstClr val="black"/>
                </a:solidFill>
                <a:latin typeface="微软雅黑" panose="020B0503020204020204" pitchFamily="34" charset="-122"/>
                <a:ea typeface="微软雅黑" panose="020B0503020204020204" pitchFamily="34" charset="-122"/>
              </a:rPr>
              <a:t>H</a:t>
            </a:r>
            <a:r>
              <a:rPr lang="zh-CN" altLang="en-US" dirty="0">
                <a:solidFill>
                  <a:prstClr val="black"/>
                </a:solidFill>
                <a:latin typeface="微软雅黑" panose="020B0503020204020204" pitchFamily="34" charset="-122"/>
                <a:ea typeface="微软雅黑" panose="020B0503020204020204" pitchFamily="34" charset="-122"/>
              </a:rPr>
              <a:t>）和背景（</a:t>
            </a:r>
            <a:r>
              <a:rPr lang="en-US" altLang="zh-CN" dirty="0">
                <a:solidFill>
                  <a:prstClr val="black"/>
                </a:solidFill>
                <a:latin typeface="微软雅黑" panose="020B0503020204020204" pitchFamily="34" charset="-122"/>
                <a:ea typeface="微软雅黑" panose="020B0503020204020204" pitchFamily="34" charset="-122"/>
              </a:rPr>
              <a:t>B</a:t>
            </a:r>
            <a:r>
              <a:rPr lang="zh-CN" altLang="en-US" dirty="0">
                <a:solidFill>
                  <a:prstClr val="black"/>
                </a:solidFill>
                <a:latin typeface="微软雅黑" panose="020B0503020204020204" pitchFamily="34" charset="-122"/>
                <a:ea typeface="微软雅黑" panose="020B0503020204020204" pitchFamily="34" charset="-122"/>
              </a:rPr>
              <a:t>）得分</a:t>
            </a:r>
            <a:endParaRPr lang="en-US" altLang="zh-CN" dirty="0">
              <a:solidFill>
                <a:prstClr val="black"/>
              </a:solidFill>
              <a:latin typeface="微软雅黑" panose="020B0503020204020204" pitchFamily="34" charset="-122"/>
              <a:ea typeface="微软雅黑" panose="020B0503020204020204" pitchFamily="34" charset="-122"/>
            </a:endParaRPr>
          </a:p>
          <a:p>
            <a:pPr defTabSz="342900">
              <a:lnSpc>
                <a:spcPct val="150000"/>
              </a:lnSpc>
              <a:defRPr/>
            </a:pPr>
            <a:endParaRPr lang="en-US" altLang="zh-CN" dirty="0">
              <a:solidFill>
                <a:prstClr val="black"/>
              </a:solidFill>
              <a:latin typeface="微软雅黑" panose="020B0503020204020204" pitchFamily="34" charset="-122"/>
              <a:ea typeface="微软雅黑" panose="020B0503020204020204" pitchFamily="34" charset="-122"/>
            </a:endParaRPr>
          </a:p>
          <a:p>
            <a:pPr defTabSz="342900">
              <a:lnSpc>
                <a:spcPct val="150000"/>
              </a:lnSpc>
              <a:defRPr/>
            </a:pPr>
            <a:endParaRPr lang="en-US" altLang="zh-CN" dirty="0">
              <a:solidFill>
                <a:prstClr val="black"/>
              </a:solidFill>
              <a:latin typeface="微软雅黑" panose="020B0503020204020204" pitchFamily="34" charset="-122"/>
              <a:ea typeface="微软雅黑" panose="020B0503020204020204" pitchFamily="34" charset="-122"/>
            </a:endParaRPr>
          </a:p>
          <a:p>
            <a:pPr defTabSz="342900">
              <a:lnSpc>
                <a:spcPct val="150000"/>
              </a:lnSpc>
              <a:defRPr/>
            </a:pPr>
            <a:endParaRPr lang="en-US" altLang="zh-CN" dirty="0">
              <a:solidFill>
                <a:prstClr val="black"/>
              </a:solidFill>
              <a:latin typeface="微软雅黑" panose="020B0503020204020204" pitchFamily="34" charset="-122"/>
              <a:ea typeface="微软雅黑" panose="020B0503020204020204" pitchFamily="34" charset="-122"/>
            </a:endParaRPr>
          </a:p>
          <a:p>
            <a:pPr defTabSz="342900">
              <a:lnSpc>
                <a:spcPct val="150000"/>
              </a:lnSpc>
              <a:defRPr/>
            </a:pPr>
            <a:endParaRPr lang="en-US" altLang="zh-CN" dirty="0">
              <a:solidFill>
                <a:prstClr val="black"/>
              </a:solidFill>
              <a:latin typeface="微软雅黑" panose="020B0503020204020204" pitchFamily="34" charset="-122"/>
              <a:ea typeface="微软雅黑" panose="020B0503020204020204" pitchFamily="34" charset="-122"/>
            </a:endParaRPr>
          </a:p>
          <a:p>
            <a:pPr defTabSz="342900">
              <a:lnSpc>
                <a:spcPct val="150000"/>
              </a:lnSpc>
              <a:defRPr/>
            </a:pPr>
            <a:endParaRPr lang="en-US" altLang="zh-CN" dirty="0">
              <a:solidFill>
                <a:prstClr val="black"/>
              </a:solidFill>
              <a:latin typeface="微软雅黑" panose="020B0503020204020204" pitchFamily="34" charset="-122"/>
              <a:ea typeface="微软雅黑" panose="020B0503020204020204" pitchFamily="34" charset="-122"/>
            </a:endParaRPr>
          </a:p>
          <a:p>
            <a:pPr defTabSz="342900">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预训练完成后，移除</a:t>
            </a:r>
            <a:r>
              <a:rPr lang="en-US" altLang="zh-CN" dirty="0">
                <a:solidFill>
                  <a:prstClr val="black"/>
                </a:solidFill>
                <a:latin typeface="微软雅黑" panose="020B0503020204020204" pitchFamily="34" charset="-122"/>
                <a:ea typeface="微软雅黑" panose="020B0503020204020204" pitchFamily="34" charset="-122"/>
              </a:rPr>
              <a:t>RFCN</a:t>
            </a:r>
            <a:r>
              <a:rPr lang="zh-CN" altLang="en-US" dirty="0">
                <a:solidFill>
                  <a:prstClr val="black"/>
                </a:solidFill>
                <a:latin typeface="微软雅黑" panose="020B0503020204020204" pitchFamily="34" charset="-122"/>
                <a:ea typeface="微软雅黑" panose="020B0503020204020204" pitchFamily="34" charset="-122"/>
              </a:rPr>
              <a:t>网络最后特征图的前</a:t>
            </a:r>
            <a:r>
              <a:rPr lang="en-US" altLang="zh-CN" dirty="0">
                <a:solidFill>
                  <a:prstClr val="black"/>
                </a:solidFill>
                <a:latin typeface="微软雅黑" panose="020B0503020204020204" pitchFamily="34" charset="-122"/>
                <a:ea typeface="微软雅黑" panose="020B0503020204020204" pitchFamily="34" charset="-122"/>
              </a:rPr>
              <a:t>C+1</a:t>
            </a:r>
            <a:r>
              <a:rPr lang="zh-CN" altLang="en-US" dirty="0">
                <a:solidFill>
                  <a:prstClr val="black"/>
                </a:solidFill>
                <a:latin typeface="微软雅黑" panose="020B0503020204020204" pitchFamily="34" charset="-122"/>
                <a:ea typeface="微软雅黑" panose="020B0503020204020204" pitchFamily="34" charset="-122"/>
              </a:rPr>
              <a:t>个通道，只保留对应显著性任务的最后</a:t>
            </a:r>
            <a:r>
              <a:rPr lang="en-US" altLang="zh-CN" dirty="0">
                <a:solidFill>
                  <a:prstClr val="black"/>
                </a:solidFill>
                <a:latin typeface="微软雅黑" panose="020B0503020204020204" pitchFamily="34" charset="-122"/>
                <a:ea typeface="微软雅黑" panose="020B0503020204020204" pitchFamily="34" charset="-122"/>
              </a:rPr>
              <a:t>2</a:t>
            </a:r>
            <a:r>
              <a:rPr lang="zh-CN" altLang="en-US" dirty="0">
                <a:solidFill>
                  <a:prstClr val="black"/>
                </a:solidFill>
                <a:latin typeface="微软雅黑" panose="020B0503020204020204" pitchFamily="34" charset="-122"/>
                <a:ea typeface="微软雅黑" panose="020B0503020204020204" pitchFamily="34" charset="-122"/>
              </a:rPr>
              <a:t>个通道</a:t>
            </a:r>
            <a:endParaRPr lang="en-US" altLang="zh-CN" dirty="0">
              <a:solidFill>
                <a:prstClr val="black"/>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B53FA93F-F34F-4BC2-9CA3-9BDBEEBAB8BE}"/>
              </a:ext>
            </a:extLst>
          </p:cNvPr>
          <p:cNvPicPr>
            <a:picLocks noChangeAspect="1"/>
          </p:cNvPicPr>
          <p:nvPr/>
        </p:nvPicPr>
        <p:blipFill>
          <a:blip r:embed="rId3"/>
          <a:stretch>
            <a:fillRect/>
          </a:stretch>
        </p:blipFill>
        <p:spPr>
          <a:xfrm>
            <a:off x="1054742" y="4059490"/>
            <a:ext cx="8877300" cy="1457325"/>
          </a:xfrm>
          <a:prstGeom prst="rect">
            <a:avLst/>
          </a:prstGeom>
        </p:spPr>
      </p:pic>
      <p:pic>
        <p:nvPicPr>
          <p:cNvPr id="5" name="图片 4">
            <a:extLst>
              <a:ext uri="{FF2B5EF4-FFF2-40B4-BE49-F238E27FC236}">
                <a16:creationId xmlns:a16="http://schemas.microsoft.com/office/drawing/2014/main" id="{D78578FC-CAC0-4689-8AA8-4FCEE3AE3A94}"/>
              </a:ext>
            </a:extLst>
          </p:cNvPr>
          <p:cNvPicPr>
            <a:picLocks noChangeAspect="1"/>
          </p:cNvPicPr>
          <p:nvPr/>
        </p:nvPicPr>
        <p:blipFill>
          <a:blip r:embed="rId4"/>
          <a:stretch>
            <a:fillRect/>
          </a:stretch>
        </p:blipFill>
        <p:spPr>
          <a:xfrm>
            <a:off x="1054742" y="1401542"/>
            <a:ext cx="3933825" cy="1362075"/>
          </a:xfrm>
          <a:prstGeom prst="rect">
            <a:avLst/>
          </a:prstGeom>
        </p:spPr>
      </p:pic>
    </p:spTree>
    <p:extLst>
      <p:ext uri="{BB962C8B-B14F-4D97-AF65-F5344CB8AC3E}">
        <p14:creationId xmlns:p14="http://schemas.microsoft.com/office/powerpoint/2010/main" val="1939285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99982" y="313375"/>
            <a:ext cx="1528413" cy="1528413"/>
            <a:chOff x="1602769" y="143838"/>
            <a:chExt cx="1331936" cy="1331936"/>
          </a:xfrm>
        </p:grpSpPr>
        <p:sp>
          <p:nvSpPr>
            <p:cNvPr id="4" name="椭圆 3"/>
            <p:cNvSpPr/>
            <p:nvPr/>
          </p:nvSpPr>
          <p:spPr>
            <a:xfrm>
              <a:off x="1602769" y="143838"/>
              <a:ext cx="1331936" cy="1331936"/>
            </a:xfrm>
            <a:prstGeom prst="ellipse">
              <a:avLst/>
            </a:prstGeom>
            <a:ln w="165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zh-CN" altLang="en-US" sz="1867">
                <a:solidFill>
                  <a:prstClr val="white"/>
                </a:solidFill>
                <a:latin typeface="Arial"/>
                <a:ea typeface="微软雅黑"/>
              </a:endParaRPr>
            </a:p>
          </p:txBody>
        </p:sp>
        <p:sp>
          <p:nvSpPr>
            <p:cNvPr id="146" name="TextBox 145"/>
            <p:cNvSpPr txBox="1"/>
            <p:nvPr/>
          </p:nvSpPr>
          <p:spPr>
            <a:xfrm>
              <a:off x="1679041" y="396413"/>
              <a:ext cx="1189310" cy="563245"/>
            </a:xfrm>
            <a:prstGeom prst="rect">
              <a:avLst/>
            </a:prstGeom>
            <a:noFill/>
          </p:spPr>
          <p:txBody>
            <a:bodyPr wrap="square" rtlCol="0">
              <a:spAutoFit/>
            </a:bodyPr>
            <a:lstStyle/>
            <a:p>
              <a:pPr algn="ctr" defTabSz="457189"/>
              <a:r>
                <a:rPr lang="zh-CN" altLang="en-US" sz="3600" b="1" dirty="0">
                  <a:solidFill>
                    <a:prstClr val="white"/>
                  </a:solidFill>
                  <a:latin typeface="微软雅黑" pitchFamily="34" charset="-122"/>
                  <a:ea typeface="微软雅黑" pitchFamily="34" charset="-122"/>
                </a:rPr>
                <a:t>目录</a:t>
              </a:r>
            </a:p>
          </p:txBody>
        </p:sp>
        <p:sp>
          <p:nvSpPr>
            <p:cNvPr id="147" name="TextBox 146"/>
            <p:cNvSpPr txBox="1"/>
            <p:nvPr/>
          </p:nvSpPr>
          <p:spPr>
            <a:xfrm>
              <a:off x="1638153" y="937949"/>
              <a:ext cx="1263808" cy="277208"/>
            </a:xfrm>
            <a:prstGeom prst="rect">
              <a:avLst/>
            </a:prstGeom>
            <a:noFill/>
          </p:spPr>
          <p:txBody>
            <a:bodyPr wrap="square" rtlCol="0">
              <a:spAutoFit/>
            </a:bodyPr>
            <a:lstStyle/>
            <a:p>
              <a:pPr algn="ctr" defTabSz="457189"/>
              <a:r>
                <a:rPr lang="en-US" altLang="zh-CN" sz="1467" dirty="0">
                  <a:solidFill>
                    <a:prstClr val="white"/>
                  </a:solidFill>
                  <a:latin typeface="微软雅黑" pitchFamily="34" charset="-122"/>
                  <a:ea typeface="微软雅黑" pitchFamily="34" charset="-122"/>
                </a:rPr>
                <a:t>CONTENTS</a:t>
              </a:r>
              <a:endParaRPr lang="zh-CN" altLang="en-US" sz="1467" dirty="0">
                <a:solidFill>
                  <a:prstClr val="white"/>
                </a:solidFill>
                <a:latin typeface="微软雅黑" pitchFamily="34" charset="-122"/>
                <a:ea typeface="微软雅黑" pitchFamily="34" charset="-122"/>
              </a:endParaRPr>
            </a:p>
          </p:txBody>
        </p:sp>
      </p:grpSp>
      <p:grpSp>
        <p:nvGrpSpPr>
          <p:cNvPr id="48" name="组合 47"/>
          <p:cNvGrpSpPr/>
          <p:nvPr/>
        </p:nvGrpSpPr>
        <p:grpSpPr>
          <a:xfrm>
            <a:off x="2692781" y="491081"/>
            <a:ext cx="808508" cy="769409"/>
            <a:chOff x="3437020" y="1033173"/>
            <a:chExt cx="863676" cy="865577"/>
          </a:xfrm>
        </p:grpSpPr>
        <p:sp>
          <p:nvSpPr>
            <p:cNvPr id="49" name="椭圆 18"/>
            <p:cNvSpPr>
              <a:spLocks noChangeArrowheads="1"/>
            </p:cNvSpPr>
            <p:nvPr/>
          </p:nvSpPr>
          <p:spPr bwMode="auto">
            <a:xfrm>
              <a:off x="3437020" y="1033173"/>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50" name="图片 4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87275" y="1169757"/>
              <a:ext cx="552644" cy="566109"/>
            </a:xfrm>
            <a:prstGeom prst="rect">
              <a:avLst/>
            </a:prstGeom>
          </p:spPr>
        </p:pic>
      </p:grpSp>
      <p:grpSp>
        <p:nvGrpSpPr>
          <p:cNvPr id="40" name="组合 39"/>
          <p:cNvGrpSpPr/>
          <p:nvPr/>
        </p:nvGrpSpPr>
        <p:grpSpPr>
          <a:xfrm>
            <a:off x="2692781" y="1572636"/>
            <a:ext cx="808508" cy="769409"/>
            <a:chOff x="3437020" y="2074814"/>
            <a:chExt cx="863676" cy="865577"/>
          </a:xfrm>
        </p:grpSpPr>
        <p:sp>
          <p:nvSpPr>
            <p:cNvPr id="41" name="椭圆 19"/>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42" name="图片 4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grpSp>
        <p:nvGrpSpPr>
          <p:cNvPr id="76" name="组合 75"/>
          <p:cNvGrpSpPr/>
          <p:nvPr/>
        </p:nvGrpSpPr>
        <p:grpSpPr>
          <a:xfrm>
            <a:off x="2692781" y="2654191"/>
            <a:ext cx="808508" cy="769409"/>
            <a:chOff x="3437020" y="2074814"/>
            <a:chExt cx="863676" cy="865577"/>
          </a:xfrm>
        </p:grpSpPr>
        <p:sp>
          <p:nvSpPr>
            <p:cNvPr id="77" name="椭圆 19"/>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78" name="图片 7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6" name="矩形 68">
            <a:extLst>
              <a:ext uri="{FF2B5EF4-FFF2-40B4-BE49-F238E27FC236}">
                <a16:creationId xmlns:a16="http://schemas.microsoft.com/office/drawing/2014/main" id="{E3BC9052-D615-4B52-B6C6-00ABD6ADE81B}"/>
              </a:ext>
            </a:extLst>
          </p:cNvPr>
          <p:cNvSpPr>
            <a:spLocks noChangeArrowheads="1"/>
          </p:cNvSpPr>
          <p:nvPr/>
        </p:nvSpPr>
        <p:spPr bwMode="auto">
          <a:xfrm>
            <a:off x="3637914" y="396149"/>
            <a:ext cx="7963425" cy="719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200000"/>
              </a:lnSpc>
              <a:spcBef>
                <a:spcPct val="0"/>
              </a:spcBef>
              <a:buNone/>
            </a:pPr>
            <a:r>
              <a:rPr lang="zh-CN" altLang="en-US" sz="2400" b="1" dirty="0">
                <a:solidFill>
                  <a:schemeClr val="accent1"/>
                </a:solidFill>
                <a:sym typeface="微软雅黑" pitchFamily="34" charset="-122"/>
              </a:rPr>
              <a:t>显著性检测</a:t>
            </a:r>
            <a:r>
              <a:rPr lang="zh-CN" altLang="en-US" sz="2000" b="1" dirty="0">
                <a:solidFill>
                  <a:schemeClr val="accent1"/>
                </a:solidFill>
                <a:sym typeface="微软雅黑" pitchFamily="34" charset="-122"/>
              </a:rPr>
              <a:t>（</a:t>
            </a:r>
            <a:r>
              <a:rPr lang="en-US" altLang="zh-CN" sz="2000" b="1" dirty="0">
                <a:solidFill>
                  <a:schemeClr val="accent1"/>
                </a:solidFill>
                <a:sym typeface="微软雅黑" pitchFamily="34" charset="-122"/>
              </a:rPr>
              <a:t>Saliency Detection </a:t>
            </a:r>
            <a:r>
              <a:rPr lang="zh-CN" altLang="en-US" sz="2000" b="1" dirty="0">
                <a:solidFill>
                  <a:schemeClr val="accent1"/>
                </a:solidFill>
                <a:sym typeface="微软雅黑" pitchFamily="34" charset="-122"/>
              </a:rPr>
              <a:t>）</a:t>
            </a:r>
            <a:endParaRPr lang="en-US" altLang="zh-CN" sz="2400" b="1" dirty="0">
              <a:solidFill>
                <a:schemeClr val="accent1"/>
              </a:solidFill>
              <a:sym typeface="微软雅黑" pitchFamily="34" charset="-122"/>
            </a:endParaRPr>
          </a:p>
        </p:txBody>
      </p:sp>
      <p:sp>
        <p:nvSpPr>
          <p:cNvPr id="27" name="矩形 68">
            <a:extLst>
              <a:ext uri="{FF2B5EF4-FFF2-40B4-BE49-F238E27FC236}">
                <a16:creationId xmlns:a16="http://schemas.microsoft.com/office/drawing/2014/main" id="{8946871F-CA38-4CF4-9D43-59375C5B6C59}"/>
              </a:ext>
            </a:extLst>
          </p:cNvPr>
          <p:cNvSpPr>
            <a:spLocks noChangeArrowheads="1"/>
          </p:cNvSpPr>
          <p:nvPr/>
        </p:nvSpPr>
        <p:spPr bwMode="auto">
          <a:xfrm>
            <a:off x="3637912" y="1622121"/>
            <a:ext cx="11471459"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数据集及评价指标（</a:t>
            </a:r>
            <a:r>
              <a:rPr lang="en-US" altLang="zh-CN" sz="2400" b="1" dirty="0">
                <a:solidFill>
                  <a:schemeClr val="accent1"/>
                </a:solidFill>
                <a:sym typeface="微软雅黑" pitchFamily="34" charset="-122"/>
              </a:rPr>
              <a:t>SOD Dataset and Metrics</a:t>
            </a:r>
            <a:r>
              <a:rPr lang="zh-CN" altLang="en-US" sz="2400" b="1" dirty="0">
                <a:solidFill>
                  <a:schemeClr val="accent1"/>
                </a:solidFill>
                <a:sym typeface="微软雅黑" pitchFamily="34" charset="-122"/>
              </a:rPr>
              <a:t>）</a:t>
            </a:r>
            <a:endParaRPr lang="en-US" altLang="zh-CN" sz="2400" b="1" dirty="0">
              <a:solidFill>
                <a:schemeClr val="accent1"/>
              </a:solidFill>
              <a:sym typeface="微软雅黑" pitchFamily="34" charset="-122"/>
            </a:endParaRPr>
          </a:p>
        </p:txBody>
      </p:sp>
      <p:sp>
        <p:nvSpPr>
          <p:cNvPr id="28" name="矩形 68">
            <a:extLst>
              <a:ext uri="{FF2B5EF4-FFF2-40B4-BE49-F238E27FC236}">
                <a16:creationId xmlns:a16="http://schemas.microsoft.com/office/drawing/2014/main" id="{7108161D-25AD-45C1-8D29-2A73145801A3}"/>
              </a:ext>
            </a:extLst>
          </p:cNvPr>
          <p:cNvSpPr>
            <a:spLocks noChangeArrowheads="1"/>
          </p:cNvSpPr>
          <p:nvPr/>
        </p:nvSpPr>
        <p:spPr bwMode="auto">
          <a:xfrm>
            <a:off x="3650451" y="2709593"/>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rgbClr val="FF0000"/>
                </a:solidFill>
                <a:sym typeface="微软雅黑" pitchFamily="34" charset="-122"/>
              </a:rPr>
              <a:t>算法分类（</a:t>
            </a:r>
            <a:r>
              <a:rPr lang="en-US" altLang="zh-CN" sz="2400" b="1" dirty="0">
                <a:solidFill>
                  <a:srgbClr val="FF0000"/>
                </a:solidFill>
                <a:sym typeface="微软雅黑" pitchFamily="34" charset="-122"/>
              </a:rPr>
              <a:t>Algorithm Taxonomy</a:t>
            </a:r>
            <a:r>
              <a:rPr lang="zh-CN" altLang="en-US" sz="2400" b="1" dirty="0">
                <a:solidFill>
                  <a:srgbClr val="FF0000"/>
                </a:solidFill>
                <a:sym typeface="微软雅黑" pitchFamily="34" charset="-122"/>
              </a:rPr>
              <a:t>）</a:t>
            </a:r>
            <a:endParaRPr lang="en-US" altLang="zh-CN" sz="2400" b="1" dirty="0">
              <a:solidFill>
                <a:srgbClr val="FF0000"/>
              </a:solidFill>
              <a:sym typeface="微软雅黑" pitchFamily="34" charset="-122"/>
            </a:endParaRPr>
          </a:p>
        </p:txBody>
      </p:sp>
      <p:grpSp>
        <p:nvGrpSpPr>
          <p:cNvPr id="30" name="组合 29">
            <a:extLst>
              <a:ext uri="{FF2B5EF4-FFF2-40B4-BE49-F238E27FC236}">
                <a16:creationId xmlns:a16="http://schemas.microsoft.com/office/drawing/2014/main" id="{248B2F68-D2D4-4C34-BD3F-59AA639B5191}"/>
              </a:ext>
            </a:extLst>
          </p:cNvPr>
          <p:cNvGrpSpPr/>
          <p:nvPr/>
        </p:nvGrpSpPr>
        <p:grpSpPr>
          <a:xfrm>
            <a:off x="2694457" y="3735746"/>
            <a:ext cx="808508" cy="769409"/>
            <a:chOff x="3437020" y="2074814"/>
            <a:chExt cx="863676" cy="865577"/>
          </a:xfrm>
        </p:grpSpPr>
        <p:sp>
          <p:nvSpPr>
            <p:cNvPr id="31" name="椭圆 19">
              <a:extLst>
                <a:ext uri="{FF2B5EF4-FFF2-40B4-BE49-F238E27FC236}">
                  <a16:creationId xmlns:a16="http://schemas.microsoft.com/office/drawing/2014/main" id="{B3121257-D96F-4B01-A4F3-A7C65ADC88FF}"/>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32" name="图片 31">
              <a:extLst>
                <a:ext uri="{FF2B5EF4-FFF2-40B4-BE49-F238E27FC236}">
                  <a16:creationId xmlns:a16="http://schemas.microsoft.com/office/drawing/2014/main" id="{364C6F6A-BD25-4000-87C8-7E1D11E2064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33" name="矩形 68">
            <a:extLst>
              <a:ext uri="{FF2B5EF4-FFF2-40B4-BE49-F238E27FC236}">
                <a16:creationId xmlns:a16="http://schemas.microsoft.com/office/drawing/2014/main" id="{F07DD4C9-17D6-4CA4-BD67-F6512AAEDE09}"/>
              </a:ext>
            </a:extLst>
          </p:cNvPr>
          <p:cNvSpPr>
            <a:spLocks noChangeArrowheads="1"/>
          </p:cNvSpPr>
          <p:nvPr/>
        </p:nvSpPr>
        <p:spPr bwMode="auto">
          <a:xfrm>
            <a:off x="3652127" y="3797065"/>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rgbClr val="FF0000"/>
                </a:solidFill>
                <a:sym typeface="微软雅黑" pitchFamily="34" charset="-122"/>
              </a:rPr>
              <a:t>论文解读（</a:t>
            </a:r>
            <a:r>
              <a:rPr lang="en-US" altLang="zh-CN" sz="2000" b="1" dirty="0">
                <a:solidFill>
                  <a:srgbClr val="FF0000"/>
                </a:solidFill>
                <a:sym typeface="微软雅黑" pitchFamily="34" charset="-122"/>
              </a:rPr>
              <a:t>Paper Reading</a:t>
            </a:r>
            <a:r>
              <a:rPr lang="zh-CN" altLang="en-US" sz="2400" b="1" dirty="0">
                <a:solidFill>
                  <a:srgbClr val="FF0000"/>
                </a:solidFill>
                <a:sym typeface="微软雅黑" pitchFamily="34" charset="-122"/>
              </a:rPr>
              <a:t>）</a:t>
            </a:r>
            <a:endParaRPr lang="en-US" altLang="zh-CN" sz="2400" b="1" dirty="0">
              <a:solidFill>
                <a:srgbClr val="FF0000"/>
              </a:solidFill>
              <a:sym typeface="微软雅黑" pitchFamily="34" charset="-122"/>
            </a:endParaRPr>
          </a:p>
        </p:txBody>
      </p:sp>
    </p:spTree>
    <p:extLst>
      <p:ext uri="{BB962C8B-B14F-4D97-AF65-F5344CB8AC3E}">
        <p14:creationId xmlns:p14="http://schemas.microsoft.com/office/powerpoint/2010/main" val="24484403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97528"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(single-stream network) </a:t>
            </a:r>
            <a:endParaRPr lang="zh-CN" altLang="en-US"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9" name="矩形 8">
            <a:extLst>
              <a:ext uri="{FF2B5EF4-FFF2-40B4-BE49-F238E27FC236}">
                <a16:creationId xmlns:a16="http://schemas.microsoft.com/office/drawing/2014/main" id="{DA5489AD-F0B8-4740-B533-2954B953BCAD}"/>
              </a:ext>
            </a:extLst>
          </p:cNvPr>
          <p:cNvSpPr/>
          <p:nvPr/>
        </p:nvSpPr>
        <p:spPr>
          <a:xfrm>
            <a:off x="1077601" y="988539"/>
            <a:ext cx="9790423" cy="1705403"/>
          </a:xfrm>
          <a:prstGeom prst="rect">
            <a:avLst/>
          </a:prstGeom>
        </p:spPr>
        <p:txBody>
          <a:bodyPr wrap="square">
            <a:spAutoFit/>
          </a:bodyPr>
          <a:lstStyle/>
          <a:p>
            <a:pPr defTabSz="342900">
              <a:lnSpc>
                <a:spcPct val="150000"/>
              </a:lnSpc>
              <a:defRPr/>
            </a:pPr>
            <a:r>
              <a:rPr lang="zh-CN" altLang="en-US" b="1" kern="0" dirty="0">
                <a:solidFill>
                  <a:srgbClr val="071F65"/>
                </a:solidFill>
                <a:latin typeface="微软雅黑" pitchFamily="34" charset="-122"/>
                <a:ea typeface="微软雅黑" pitchFamily="34" charset="-122"/>
              </a:rPr>
              <a:t>与现有基于</a:t>
            </a:r>
            <a:r>
              <a:rPr lang="en-US" altLang="zh-CN" b="1" kern="0" dirty="0">
                <a:solidFill>
                  <a:srgbClr val="071F65"/>
                </a:solidFill>
                <a:latin typeface="微软雅黑" pitchFamily="34" charset="-122"/>
                <a:ea typeface="微软雅黑" pitchFamily="34" charset="-122"/>
              </a:rPr>
              <a:t>CNN</a:t>
            </a:r>
            <a:r>
              <a:rPr lang="zh-CN" altLang="en-US" b="1" kern="0" dirty="0">
                <a:solidFill>
                  <a:srgbClr val="071F65"/>
                </a:solidFill>
                <a:latin typeface="微软雅黑" pitchFamily="34" charset="-122"/>
                <a:ea typeface="微软雅黑" pitchFamily="34" charset="-122"/>
              </a:rPr>
              <a:t>的方法相比有两个优势：</a:t>
            </a:r>
            <a:endParaRPr lang="en-US" altLang="zh-CN" sz="1600" dirty="0">
              <a:solidFill>
                <a:prstClr val="black"/>
              </a:solidFill>
              <a:latin typeface="微软雅黑" panose="020B0503020204020204" pitchFamily="34" charset="-122"/>
              <a:ea typeface="微软雅黑" panose="020B0503020204020204" pitchFamily="34" charset="-122"/>
            </a:endParaRPr>
          </a:p>
          <a:p>
            <a:pPr indent="-285750">
              <a:lnSpc>
                <a:spcPct val="150000"/>
              </a:lnSpc>
              <a:buFont typeface="Wingdings" panose="05000000000000000000" pitchFamily="2" charset="2"/>
              <a:buChar char="Ø"/>
              <a:defRPr/>
            </a:pPr>
            <a:r>
              <a:rPr lang="zh-CN" altLang="en-US" dirty="0">
                <a:solidFill>
                  <a:prstClr val="black"/>
                </a:solidFill>
                <a:latin typeface="微软雅黑" panose="020B0503020204020204" pitchFamily="34" charset="-122"/>
                <a:ea typeface="微软雅黑" panose="020B0503020204020204" pitchFamily="34" charset="-122"/>
              </a:rPr>
              <a:t>利用显著性先验，使深度模型的训练更容易，预测更准确；</a:t>
            </a:r>
            <a:endParaRPr lang="en-US" altLang="zh-CN" dirty="0">
              <a:solidFill>
                <a:prstClr val="black"/>
              </a:solidFill>
              <a:latin typeface="微软雅黑" panose="020B0503020204020204" pitchFamily="34" charset="-122"/>
              <a:ea typeface="微软雅黑" panose="020B0503020204020204" pitchFamily="34" charset="-122"/>
            </a:endParaRPr>
          </a:p>
          <a:p>
            <a:pPr indent="-285750">
              <a:lnSpc>
                <a:spcPct val="150000"/>
              </a:lnSpc>
              <a:buFont typeface="Wingdings" panose="05000000000000000000" pitchFamily="2" charset="2"/>
              <a:buChar char="Ø"/>
              <a:defRPr/>
            </a:pPr>
            <a:r>
              <a:rPr lang="zh-CN" altLang="en-US" dirty="0">
                <a:solidFill>
                  <a:prstClr val="black"/>
                </a:solidFill>
                <a:latin typeface="微软雅黑" panose="020B0503020204020204" pitchFamily="34" charset="-122"/>
                <a:ea typeface="微软雅黑" panose="020B0503020204020204" pitchFamily="34" charset="-122"/>
              </a:rPr>
              <a:t>与前馈网络相比，我们的</a:t>
            </a:r>
            <a:r>
              <a:rPr lang="en-US" altLang="zh-CN" dirty="0">
                <a:solidFill>
                  <a:prstClr val="black"/>
                </a:solidFill>
                <a:latin typeface="微软雅黑" panose="020B0503020204020204" pitchFamily="34" charset="-122"/>
                <a:ea typeface="微软雅黑" panose="020B0503020204020204" pitchFamily="34" charset="-122"/>
              </a:rPr>
              <a:t>RFCN</a:t>
            </a:r>
            <a:r>
              <a:rPr lang="zh-CN" altLang="en-US" dirty="0">
                <a:solidFill>
                  <a:prstClr val="black"/>
                </a:solidFill>
                <a:latin typeface="微软雅黑" panose="020B0503020204020204" pitchFamily="34" charset="-122"/>
                <a:ea typeface="微软雅黑" panose="020B0503020204020204" pitchFamily="34" charset="-122"/>
              </a:rPr>
              <a:t>网络的输出被提供为反馈信号，使得</a:t>
            </a:r>
            <a:r>
              <a:rPr lang="en-US" altLang="zh-CN" dirty="0">
                <a:solidFill>
                  <a:prstClr val="black"/>
                </a:solidFill>
                <a:latin typeface="微软雅黑" panose="020B0503020204020204" pitchFamily="34" charset="-122"/>
                <a:ea typeface="微软雅黑" panose="020B0503020204020204" pitchFamily="34" charset="-122"/>
              </a:rPr>
              <a:t>RFCN</a:t>
            </a:r>
            <a:r>
              <a:rPr lang="zh-CN" altLang="en-US" dirty="0">
                <a:solidFill>
                  <a:prstClr val="black"/>
                </a:solidFill>
                <a:latin typeface="微软雅黑" panose="020B0503020204020204" pitchFamily="34" charset="-122"/>
                <a:ea typeface="微软雅黑" panose="020B0503020204020204" pitchFamily="34" charset="-122"/>
              </a:rPr>
              <a:t>能够通过纠正其先前的错误来重新确定显著性预测，直到在最后一个时间步骤中产生最终预测。</a:t>
            </a:r>
          </a:p>
        </p:txBody>
      </p:sp>
    </p:spTree>
    <p:extLst>
      <p:ext uri="{BB962C8B-B14F-4D97-AF65-F5344CB8AC3E}">
        <p14:creationId xmlns:p14="http://schemas.microsoft.com/office/powerpoint/2010/main" val="809442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817403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Fully Convolutional Network (FCN)-based methods</a:t>
            </a:r>
            <a:endParaRPr kumimoji="0" lang="zh-CN" altLang="en-US"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1008668" y="729212"/>
            <a:ext cx="9719035" cy="2582566"/>
          </a:xfrm>
          <a:prstGeom prst="rect">
            <a:avLst/>
          </a:prstGeom>
          <a:ln>
            <a:noFill/>
          </a:ln>
        </p:spPr>
        <p:txBody>
          <a:bodyPr wrap="square">
            <a:spAutoFit/>
          </a:bodyPr>
          <a:lstStyle/>
          <a:p>
            <a:pPr defTabSz="342900">
              <a:lnSpc>
                <a:spcPct val="150000"/>
              </a:lnSpc>
              <a:defRPr/>
            </a:pPr>
            <a:r>
              <a:rPr lang="en-US" altLang="zh-CN" sz="2000" b="1" kern="0" dirty="0">
                <a:solidFill>
                  <a:srgbClr val="071F65"/>
                </a:solidFill>
                <a:latin typeface="微软雅黑" pitchFamily="34" charset="-122"/>
                <a:ea typeface="微软雅黑" pitchFamily="34" charset="-122"/>
              </a:rPr>
              <a:t>Fully Convolutional Network (FCN)-based methods</a:t>
            </a:r>
            <a:r>
              <a:rPr kumimoji="0" lang="zh-CN" altLang="en-US"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rPr>
              <a:t>：</a:t>
            </a:r>
            <a:endParaRPr kumimoji="0" lang="en-US" altLang="zh-CN"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endParaRPr>
          </a:p>
          <a:p>
            <a:pPr marL="28575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单工作流网络 </a:t>
            </a:r>
            <a:r>
              <a:rPr lang="en-US" altLang="zh-CN" b="1" kern="0" dirty="0">
                <a:solidFill>
                  <a:srgbClr val="071F65"/>
                </a:solidFill>
                <a:latin typeface="微软雅黑" pitchFamily="34" charset="-122"/>
                <a:ea typeface="微软雅黑" pitchFamily="34" charset="-122"/>
              </a:rPr>
              <a:t>(single-stream network) (RFCN)</a:t>
            </a:r>
          </a:p>
          <a:p>
            <a:pPr marL="285750" indent="-285750" defTabSz="342900">
              <a:lnSpc>
                <a:spcPct val="150000"/>
              </a:lnSpc>
              <a:buFont typeface="Wingdings" panose="05000000000000000000" pitchFamily="2" charset="2"/>
              <a:buChar char="Ø"/>
              <a:defRPr/>
            </a:pPr>
            <a:r>
              <a:rPr lang="zh-CN" altLang="en-US" b="1" kern="0" dirty="0">
                <a:solidFill>
                  <a:srgbClr val="FF0000"/>
                </a:solidFill>
                <a:latin typeface="微软雅黑" pitchFamily="34" charset="-122"/>
                <a:ea typeface="微软雅黑" pitchFamily="34" charset="-122"/>
              </a:rPr>
              <a:t>多工作流网络 </a:t>
            </a:r>
            <a:r>
              <a:rPr lang="en-US" altLang="zh-CN" b="1" kern="0" dirty="0">
                <a:solidFill>
                  <a:srgbClr val="FF0000"/>
                </a:solidFill>
                <a:latin typeface="微软雅黑" pitchFamily="34" charset="-122"/>
                <a:ea typeface="微软雅黑" pitchFamily="34" charset="-122"/>
              </a:rPr>
              <a:t>(multi-stream network) (SRM)</a:t>
            </a:r>
          </a:p>
          <a:p>
            <a:pPr marL="285750" lvl="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多分支融合网络（</a:t>
            </a:r>
            <a:r>
              <a:rPr lang="en-US" altLang="zh-CN" b="1" kern="0" dirty="0">
                <a:solidFill>
                  <a:srgbClr val="071F65"/>
                </a:solidFill>
                <a:latin typeface="微软雅黑" pitchFamily="34" charset="-122"/>
                <a:ea typeface="微软雅黑" pitchFamily="34" charset="-122"/>
              </a:rPr>
              <a:t>side-fusion network</a:t>
            </a:r>
            <a:r>
              <a:rPr lang="zh-CN" altLang="en-US" b="1" kern="0" dirty="0">
                <a:solidFill>
                  <a:srgbClr val="071F65"/>
                </a:solidFill>
                <a:latin typeface="微软雅黑" pitchFamily="34" charset="-122"/>
                <a:ea typeface="微软雅黑" pitchFamily="34" charset="-122"/>
              </a:rPr>
              <a:t>）</a:t>
            </a:r>
            <a:r>
              <a:rPr lang="en-US" altLang="zh-CN" b="1" kern="0" dirty="0">
                <a:solidFill>
                  <a:srgbClr val="071F65"/>
                </a:solidFill>
                <a:latin typeface="微软雅黑" pitchFamily="34" charset="-122"/>
                <a:ea typeface="微软雅黑" pitchFamily="34" charset="-122"/>
              </a:rPr>
              <a:t> (DSS)</a:t>
            </a:r>
          </a:p>
          <a:p>
            <a:pPr marL="285750" lvl="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自底而上</a:t>
            </a:r>
            <a:r>
              <a:rPr lang="en-US" altLang="zh-CN" b="1" kern="0" dirty="0">
                <a:solidFill>
                  <a:srgbClr val="071F65"/>
                </a:solidFill>
                <a:latin typeface="微软雅黑" pitchFamily="34" charset="-122"/>
                <a:ea typeface="微软雅黑" pitchFamily="34" charset="-122"/>
              </a:rPr>
              <a:t>/</a:t>
            </a:r>
            <a:r>
              <a:rPr lang="zh-CN" altLang="en-US" b="1" kern="0" dirty="0">
                <a:solidFill>
                  <a:srgbClr val="071F65"/>
                </a:solidFill>
                <a:latin typeface="微软雅黑" pitchFamily="34" charset="-122"/>
                <a:ea typeface="微软雅黑" pitchFamily="34" charset="-122"/>
              </a:rPr>
              <a:t>自顶而下网络（ </a:t>
            </a:r>
            <a:r>
              <a:rPr lang="en-US" altLang="zh-CN" b="1" kern="0" dirty="0">
                <a:solidFill>
                  <a:srgbClr val="071F65"/>
                </a:solidFill>
                <a:latin typeface="微软雅黑" pitchFamily="34" charset="-122"/>
                <a:ea typeface="微软雅黑" pitchFamily="34" charset="-122"/>
              </a:rPr>
              <a:t>Bottom-up/top-down network </a:t>
            </a:r>
            <a:r>
              <a:rPr lang="zh-CN" altLang="en-US" b="1" kern="0" dirty="0">
                <a:solidFill>
                  <a:srgbClr val="071F65"/>
                </a:solidFill>
                <a:latin typeface="微软雅黑" pitchFamily="34" charset="-122"/>
                <a:ea typeface="微软雅黑" pitchFamily="34" charset="-122"/>
              </a:rPr>
              <a:t>）</a:t>
            </a:r>
            <a:r>
              <a:rPr lang="en-US" altLang="zh-CN" b="1" kern="0" dirty="0">
                <a:solidFill>
                  <a:srgbClr val="071F65"/>
                </a:solidFill>
                <a:latin typeface="微软雅黑" pitchFamily="34" charset="-122"/>
                <a:ea typeface="微软雅黑" pitchFamily="34" charset="-122"/>
              </a:rPr>
              <a:t> (RAS)</a:t>
            </a:r>
          </a:p>
          <a:p>
            <a:pPr marL="285750" lvl="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多任务网络（</a:t>
            </a:r>
            <a:r>
              <a:rPr lang="en-US" altLang="zh-CN" b="1" kern="0" dirty="0">
                <a:solidFill>
                  <a:srgbClr val="071F65"/>
                </a:solidFill>
                <a:latin typeface="微软雅黑" pitchFamily="34" charset="-122"/>
                <a:ea typeface="微软雅黑" pitchFamily="34" charset="-122"/>
              </a:rPr>
              <a:t>Branched network</a:t>
            </a:r>
            <a:r>
              <a:rPr lang="zh-CN" altLang="en-US" b="1" kern="0" dirty="0">
                <a:solidFill>
                  <a:srgbClr val="071F65"/>
                </a:solidFill>
                <a:latin typeface="微软雅黑" pitchFamily="34" charset="-122"/>
                <a:ea typeface="微软雅黑" pitchFamily="34" charset="-122"/>
              </a:rPr>
              <a:t>）</a:t>
            </a:r>
            <a:r>
              <a:rPr lang="en-US" altLang="zh-CN" b="1" kern="0" dirty="0">
                <a:solidFill>
                  <a:srgbClr val="071F65"/>
                </a:solidFill>
                <a:latin typeface="微软雅黑" pitchFamily="34" charset="-122"/>
                <a:ea typeface="微软雅黑" pitchFamily="34" charset="-122"/>
              </a:rPr>
              <a:t> (SU) </a:t>
            </a:r>
          </a:p>
        </p:txBody>
      </p:sp>
      <p:pic>
        <p:nvPicPr>
          <p:cNvPr id="2" name="图片 1">
            <a:extLst>
              <a:ext uri="{FF2B5EF4-FFF2-40B4-BE49-F238E27FC236}">
                <a16:creationId xmlns:a16="http://schemas.microsoft.com/office/drawing/2014/main" id="{261C6363-04BB-4152-85CA-D5C24D679164}"/>
              </a:ext>
            </a:extLst>
          </p:cNvPr>
          <p:cNvPicPr>
            <a:picLocks noChangeAspect="1"/>
          </p:cNvPicPr>
          <p:nvPr/>
        </p:nvPicPr>
        <p:blipFill>
          <a:blip r:embed="rId3"/>
          <a:stretch>
            <a:fillRect/>
          </a:stretch>
        </p:blipFill>
        <p:spPr>
          <a:xfrm>
            <a:off x="353296" y="3787263"/>
            <a:ext cx="11183332" cy="2388400"/>
          </a:xfrm>
          <a:prstGeom prst="rect">
            <a:avLst/>
          </a:prstGeom>
        </p:spPr>
      </p:pic>
      <p:sp>
        <p:nvSpPr>
          <p:cNvPr id="7" name="矩形 6">
            <a:extLst>
              <a:ext uri="{FF2B5EF4-FFF2-40B4-BE49-F238E27FC236}">
                <a16:creationId xmlns:a16="http://schemas.microsoft.com/office/drawing/2014/main" id="{DB533EC1-44D9-40CF-A60A-41111A35543A}"/>
              </a:ext>
            </a:extLst>
          </p:cNvPr>
          <p:cNvSpPr/>
          <p:nvPr/>
        </p:nvSpPr>
        <p:spPr>
          <a:xfrm>
            <a:off x="1622098" y="4238714"/>
            <a:ext cx="3377192" cy="193694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1566234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39820"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(multi-stream network) </a:t>
            </a:r>
          </a:p>
        </p:txBody>
      </p:sp>
      <p:sp>
        <p:nvSpPr>
          <p:cNvPr id="2" name="矩形 1">
            <a:extLst>
              <a:ext uri="{FF2B5EF4-FFF2-40B4-BE49-F238E27FC236}">
                <a16:creationId xmlns:a16="http://schemas.microsoft.com/office/drawing/2014/main" id="{98E838D9-B3C3-4333-8915-8FC38B050E7D}"/>
              </a:ext>
            </a:extLst>
          </p:cNvPr>
          <p:cNvSpPr/>
          <p:nvPr/>
        </p:nvSpPr>
        <p:spPr>
          <a:xfrm>
            <a:off x="3806372" y="2073458"/>
            <a:ext cx="4881456" cy="369332"/>
          </a:xfrm>
          <a:prstGeom prst="rect">
            <a:avLst/>
          </a:prstGeom>
        </p:spPr>
        <p:txBody>
          <a:bodyPr wrap="square">
            <a:spAutoFit/>
          </a:bodyPr>
          <a:lstStyle/>
          <a:p>
            <a:pPr algn="ctr"/>
            <a:r>
              <a:rPr lang="en-US" altLang="zh-CN" dirty="0">
                <a:ln w="0"/>
                <a:solidFill>
                  <a:srgbClr val="002060"/>
                </a:solidFill>
                <a:effectLst>
                  <a:outerShdw blurRad="38100" dist="25400" dir="5400000" algn="ctr" rotWithShape="0">
                    <a:srgbClr val="6E747A">
                      <a:alpha val="43000"/>
                    </a:srgbClr>
                  </a:outerShdw>
                </a:effectLst>
              </a:rPr>
              <a:t>T. Wang, A. </a:t>
            </a:r>
            <a:r>
              <a:rPr lang="en-US" altLang="zh-CN" dirty="0" err="1">
                <a:ln w="0"/>
                <a:solidFill>
                  <a:srgbClr val="002060"/>
                </a:solidFill>
                <a:effectLst>
                  <a:outerShdw blurRad="38100" dist="25400" dir="5400000" algn="ctr" rotWithShape="0">
                    <a:srgbClr val="6E747A">
                      <a:alpha val="43000"/>
                    </a:srgbClr>
                  </a:outerShdw>
                </a:effectLst>
              </a:rPr>
              <a:t>Borji</a:t>
            </a:r>
            <a:r>
              <a:rPr lang="en-US" altLang="zh-CN" dirty="0">
                <a:ln w="0"/>
                <a:solidFill>
                  <a:srgbClr val="002060"/>
                </a:solidFill>
                <a:effectLst>
                  <a:outerShdw blurRad="38100" dist="25400" dir="5400000" algn="ctr" rotWithShape="0">
                    <a:srgbClr val="6E747A">
                      <a:alpha val="43000"/>
                    </a:srgbClr>
                  </a:outerShdw>
                </a:effectLst>
              </a:rPr>
              <a:t>, L. Zhang, P. Zhang, and H. Lu</a:t>
            </a:r>
            <a:endParaRPr lang="zh-CN" altLang="en-US" dirty="0">
              <a:ln w="0"/>
              <a:solidFill>
                <a:srgbClr val="002060"/>
              </a:solidFill>
              <a:effectLst>
                <a:outerShdw blurRad="38100" dist="25400" dir="5400000" algn="ctr" rotWithShape="0">
                  <a:srgbClr val="6E747A">
                    <a:alpha val="43000"/>
                  </a:srgbClr>
                </a:outerShdw>
              </a:effectLst>
            </a:endParaRPr>
          </a:p>
        </p:txBody>
      </p:sp>
      <p:sp>
        <p:nvSpPr>
          <p:cNvPr id="5" name="矩形 4">
            <a:extLst>
              <a:ext uri="{FF2B5EF4-FFF2-40B4-BE49-F238E27FC236}">
                <a16:creationId xmlns:a16="http://schemas.microsoft.com/office/drawing/2014/main" id="{1A260923-0257-4C9C-B1B2-C9B39EA17CB2}"/>
              </a:ext>
            </a:extLst>
          </p:cNvPr>
          <p:cNvSpPr/>
          <p:nvPr/>
        </p:nvSpPr>
        <p:spPr>
          <a:xfrm>
            <a:off x="2186419" y="946779"/>
            <a:ext cx="8121363" cy="1077218"/>
          </a:xfrm>
          <a:prstGeom prst="rect">
            <a:avLst/>
          </a:prstGeom>
          <a:noFill/>
        </p:spPr>
        <p:txBody>
          <a:bodyPr wrap="square" lIns="91440" tIns="45720" rIns="91440" bIns="45720">
            <a:spAutoFit/>
          </a:bodyPr>
          <a:lstStyle/>
          <a:p>
            <a:pPr algn="ctr"/>
            <a:r>
              <a:rPr lang="en-US" altLang="zh-CN" sz="3200" dirty="0">
                <a:ln w="0"/>
                <a:solidFill>
                  <a:srgbClr val="002060"/>
                </a:solidFill>
                <a:effectLst>
                  <a:outerShdw blurRad="38100" dist="25400" dir="5400000" algn="ctr" rotWithShape="0">
                    <a:srgbClr val="6E747A">
                      <a:alpha val="43000"/>
                    </a:srgbClr>
                  </a:outerShdw>
                </a:effectLst>
              </a:rPr>
              <a:t>A stagewise refinement model for detecting salient objects in images</a:t>
            </a:r>
            <a:endParaRPr lang="zh-CN" altLang="en-US" sz="3200" b="0" cap="none" spc="0" dirty="0">
              <a:ln w="0"/>
              <a:solidFill>
                <a:srgbClr val="002060"/>
              </a:solidFill>
              <a:effectLst>
                <a:outerShdw blurRad="38100" dist="25400" dir="5400000" algn="ctr" rotWithShape="0">
                  <a:srgbClr val="6E747A">
                    <a:alpha val="43000"/>
                  </a:srgbClr>
                </a:outerShdw>
              </a:effectLst>
            </a:endParaRPr>
          </a:p>
        </p:txBody>
      </p:sp>
      <p:sp>
        <p:nvSpPr>
          <p:cNvPr id="9" name="矩形 8">
            <a:extLst>
              <a:ext uri="{FF2B5EF4-FFF2-40B4-BE49-F238E27FC236}">
                <a16:creationId xmlns:a16="http://schemas.microsoft.com/office/drawing/2014/main" id="{F756F96C-EE44-4DE3-8224-BABE66C63729}"/>
              </a:ext>
            </a:extLst>
          </p:cNvPr>
          <p:cNvSpPr/>
          <p:nvPr/>
        </p:nvSpPr>
        <p:spPr>
          <a:xfrm>
            <a:off x="4171209" y="2492251"/>
            <a:ext cx="4151783" cy="369332"/>
          </a:xfrm>
          <a:prstGeom prst="rect">
            <a:avLst/>
          </a:prstGeom>
        </p:spPr>
        <p:txBody>
          <a:bodyPr wrap="square">
            <a:spAutoFit/>
          </a:bodyPr>
          <a:lstStyle/>
          <a:p>
            <a:pPr algn="ctr"/>
            <a:r>
              <a:rPr lang="en-US" altLang="zh-CN" dirty="0"/>
              <a:t>ICCV2017</a:t>
            </a:r>
            <a:endParaRPr lang="en-US" altLang="zh-CN" sz="1600" dirty="0"/>
          </a:p>
        </p:txBody>
      </p:sp>
      <p:sp>
        <p:nvSpPr>
          <p:cNvPr id="10" name="文本框 9">
            <a:extLst>
              <a:ext uri="{FF2B5EF4-FFF2-40B4-BE49-F238E27FC236}">
                <a16:creationId xmlns:a16="http://schemas.microsoft.com/office/drawing/2014/main" id="{DAF100FC-8A13-4A5A-8723-BD24C3D30BEF}"/>
              </a:ext>
            </a:extLst>
          </p:cNvPr>
          <p:cNvSpPr txBox="1"/>
          <p:nvPr/>
        </p:nvSpPr>
        <p:spPr>
          <a:xfrm>
            <a:off x="834166" y="3226869"/>
            <a:ext cx="10792976" cy="2582566"/>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近年来，基于深度学习的方法，特别是卷积神经网络（</a:t>
            </a:r>
            <a:r>
              <a:rPr lang="en-US" altLang="zh-CN" dirty="0" err="1">
                <a:latin typeface="微软雅黑" panose="020B0503020204020204" pitchFamily="34" charset="-122"/>
                <a:ea typeface="微软雅黑" panose="020B0503020204020204" pitchFamily="34" charset="-122"/>
              </a:rPr>
              <a:t>cnns</a:t>
            </a:r>
            <a:r>
              <a:rPr lang="zh-CN" altLang="en-US" dirty="0">
                <a:latin typeface="微软雅黑" panose="020B0503020204020204" pitchFamily="34" charset="-122"/>
                <a:ea typeface="微软雅黑" panose="020B0503020204020204" pitchFamily="34" charset="-122"/>
              </a:rPr>
              <a:t>）在许多识别任务中取得了显著的效果。然而，这些方法在处理像素级预测任务（如语义分割、场景分析和显著性检测）时存在明显的局限性。空间池化层和卷积层逐渐</a:t>
            </a:r>
            <a:r>
              <a:rPr lang="zh-CN" altLang="en-US" dirty="0">
                <a:solidFill>
                  <a:srgbClr val="FF0000"/>
                </a:solidFill>
                <a:latin typeface="微软雅黑" panose="020B0503020204020204" pitchFamily="34" charset="-122"/>
                <a:ea typeface="微软雅黑" panose="020B0503020204020204" pitchFamily="34" charset="-122"/>
              </a:rPr>
              <a:t>降低初始图像的尺寸</a:t>
            </a:r>
            <a:r>
              <a:rPr lang="zh-CN" altLang="en-US" dirty="0">
                <a:latin typeface="微软雅黑" panose="020B0503020204020204" pitchFamily="34" charset="-122"/>
                <a:ea typeface="微软雅黑" panose="020B0503020204020204" pitchFamily="34" charset="-122"/>
              </a:rPr>
              <a:t>，从而导致丢失许多精细的图像结构。这种通用的结构产生了低分辨率的特征映射，这些特征映射对像素级的变化具有不变性，因此对于提取对象级信息非常有用。这对于不需要空间信息的分类任务是有利的，但是对于像素级显著对象分割来说是一个挑战。</a:t>
            </a:r>
          </a:p>
        </p:txBody>
      </p:sp>
    </p:spTree>
    <p:extLst>
      <p:ext uri="{BB962C8B-B14F-4D97-AF65-F5344CB8AC3E}">
        <p14:creationId xmlns:p14="http://schemas.microsoft.com/office/powerpoint/2010/main" val="3269618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39820"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(multi-stream network) </a:t>
            </a:r>
          </a:p>
        </p:txBody>
      </p:sp>
      <p:pic>
        <p:nvPicPr>
          <p:cNvPr id="2" name="图片 1">
            <a:extLst>
              <a:ext uri="{FF2B5EF4-FFF2-40B4-BE49-F238E27FC236}">
                <a16:creationId xmlns:a16="http://schemas.microsoft.com/office/drawing/2014/main" id="{8826AE16-31AA-48A4-A1C6-EE5230550709}"/>
              </a:ext>
            </a:extLst>
          </p:cNvPr>
          <p:cNvPicPr>
            <a:picLocks noChangeAspect="1"/>
          </p:cNvPicPr>
          <p:nvPr/>
        </p:nvPicPr>
        <p:blipFill>
          <a:blip r:embed="rId4"/>
          <a:stretch>
            <a:fillRect/>
          </a:stretch>
        </p:blipFill>
        <p:spPr>
          <a:xfrm>
            <a:off x="428556" y="1186685"/>
            <a:ext cx="11563350" cy="3295650"/>
          </a:xfrm>
          <a:prstGeom prst="rect">
            <a:avLst/>
          </a:prstGeom>
        </p:spPr>
      </p:pic>
      <p:sp>
        <p:nvSpPr>
          <p:cNvPr id="7" name="矩形 6">
            <a:extLst>
              <a:ext uri="{FF2B5EF4-FFF2-40B4-BE49-F238E27FC236}">
                <a16:creationId xmlns:a16="http://schemas.microsoft.com/office/drawing/2014/main" id="{033FAFF6-3E62-4AFD-A661-3E392470EF8C}"/>
              </a:ext>
            </a:extLst>
          </p:cNvPr>
          <p:cNvSpPr/>
          <p:nvPr/>
        </p:nvSpPr>
        <p:spPr>
          <a:xfrm>
            <a:off x="577496" y="592262"/>
            <a:ext cx="1467068" cy="505523"/>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网络框架：</a:t>
            </a:r>
            <a:endParaRPr lang="en-US" altLang="zh-CN"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ED80D07-30C6-419D-96B7-6DDDA17CE659}"/>
              </a:ext>
            </a:extLst>
          </p:cNvPr>
          <p:cNvSpPr txBox="1"/>
          <p:nvPr/>
        </p:nvSpPr>
        <p:spPr>
          <a:xfrm>
            <a:off x="577496" y="4610864"/>
            <a:ext cx="10967871" cy="212090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在第一阶段，深度前馈网络生成一个粗糙的显著性图（图</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），其中丢失了很多详细的结构。</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然后，利用增强网络逐级连续地重新精细化前面的显著性图（图</a:t>
            </a:r>
            <a:r>
              <a:rPr lang="en-US" altLang="zh-CN" dirty="0">
                <a:latin typeface="微软雅黑" panose="020B0503020204020204" pitchFamily="34" charset="-122"/>
                <a:ea typeface="微软雅黑" panose="020B0503020204020204" pitchFamily="34" charset="-122"/>
              </a:rPr>
              <a:t>.e</a:t>
            </a:r>
            <a:r>
              <a:rPr lang="zh-CN" altLang="en-US" dirty="0">
                <a:latin typeface="微软雅黑" panose="020B0503020204020204" pitchFamily="34" charset="-122"/>
                <a:ea typeface="微软雅黑" panose="020B0503020204020204" pitchFamily="34" charset="-122"/>
              </a:rPr>
              <a:t>），阶段性增强网络有效地将主网络层中的高级语义特征与增强网络中的低级特征的丰富空间信息相结合。</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主网络有助于定位显著性对象，而带有空间金字塔模块的增强网络有助于逐渐生成更精细的细节并嵌入全局上下文信息。</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3723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39820"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(multi-stream network) </a:t>
            </a:r>
          </a:p>
        </p:txBody>
      </p:sp>
      <p:pic>
        <p:nvPicPr>
          <p:cNvPr id="2" name="图片 1">
            <a:extLst>
              <a:ext uri="{FF2B5EF4-FFF2-40B4-BE49-F238E27FC236}">
                <a16:creationId xmlns:a16="http://schemas.microsoft.com/office/drawing/2014/main" id="{8826AE16-31AA-48A4-A1C6-EE5230550709}"/>
              </a:ext>
            </a:extLst>
          </p:cNvPr>
          <p:cNvPicPr>
            <a:picLocks noChangeAspect="1"/>
          </p:cNvPicPr>
          <p:nvPr/>
        </p:nvPicPr>
        <p:blipFill rotWithShape="1">
          <a:blip r:embed="rId4"/>
          <a:srcRect r="55534"/>
          <a:stretch/>
        </p:blipFill>
        <p:spPr>
          <a:xfrm>
            <a:off x="3389712" y="1097785"/>
            <a:ext cx="5762833" cy="3693750"/>
          </a:xfrm>
          <a:prstGeom prst="rect">
            <a:avLst/>
          </a:prstGeom>
        </p:spPr>
      </p:pic>
      <p:sp>
        <p:nvSpPr>
          <p:cNvPr id="7" name="矩形 6">
            <a:extLst>
              <a:ext uri="{FF2B5EF4-FFF2-40B4-BE49-F238E27FC236}">
                <a16:creationId xmlns:a16="http://schemas.microsoft.com/office/drawing/2014/main" id="{033FAFF6-3E62-4AFD-A661-3E392470EF8C}"/>
              </a:ext>
            </a:extLst>
          </p:cNvPr>
          <p:cNvSpPr/>
          <p:nvPr/>
        </p:nvSpPr>
        <p:spPr>
          <a:xfrm>
            <a:off x="577496" y="592262"/>
            <a:ext cx="5506636" cy="505523"/>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Feedforward Network for Coarse Prediction</a:t>
            </a:r>
            <a:r>
              <a:rPr lang="zh-CN" altLang="en-US" sz="2000" b="1" kern="0" dirty="0">
                <a:solidFill>
                  <a:srgbClr val="071F65"/>
                </a:solidFill>
                <a:cs typeface="+mn-ea"/>
                <a:sym typeface="+mn-lt"/>
              </a:rPr>
              <a:t>：</a:t>
            </a:r>
            <a:endParaRPr lang="en-US" altLang="zh-CN"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ED80D07-30C6-419D-96B7-6DDDA17CE659}"/>
              </a:ext>
            </a:extLst>
          </p:cNvPr>
          <p:cNvSpPr txBox="1"/>
          <p:nvPr/>
        </p:nvSpPr>
        <p:spPr>
          <a:xfrm>
            <a:off x="577496" y="4838887"/>
            <a:ext cx="11265471" cy="189551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选取</a:t>
            </a:r>
            <a:r>
              <a:rPr lang="en-US" altLang="zh-CN" sz="1600" dirty="0">
                <a:latin typeface="微软雅黑" panose="020B0503020204020204" pitchFamily="34" charset="-122"/>
                <a:ea typeface="微软雅黑" panose="020B0503020204020204" pitchFamily="34" charset="-122"/>
              </a:rPr>
              <a:t>Resnet50</a:t>
            </a:r>
            <a:r>
              <a:rPr lang="zh-CN" altLang="en-US" sz="1600" dirty="0">
                <a:latin typeface="微软雅黑" panose="020B0503020204020204" pitchFamily="34" charset="-122"/>
                <a:ea typeface="微软雅黑" panose="020B0503020204020204" pitchFamily="34" charset="-122"/>
              </a:rPr>
              <a:t>作为基准网络，</a:t>
            </a:r>
            <a:r>
              <a:rPr lang="en-US" altLang="zh-CN" sz="1600" dirty="0">
                <a:latin typeface="微软雅黑" panose="020B0503020204020204" pitchFamily="34" charset="-122"/>
                <a:ea typeface="微软雅黑" panose="020B0503020204020204" pitchFamily="34" charset="-122"/>
              </a:rPr>
              <a:t> Resnet50</a:t>
            </a:r>
            <a:r>
              <a:rPr lang="zh-CN" altLang="en-US" sz="1600" dirty="0">
                <a:latin typeface="微软雅黑" panose="020B0503020204020204" pitchFamily="34" charset="-122"/>
                <a:ea typeface="微软雅黑" panose="020B0503020204020204" pitchFamily="34" charset="-122"/>
              </a:rPr>
              <a:t>包含</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个卷积块（</a:t>
            </a:r>
            <a:r>
              <a:rPr lang="en-US" altLang="zh-CN" sz="1600" dirty="0">
                <a:latin typeface="微软雅黑" panose="020B0503020204020204" pitchFamily="34" charset="-122"/>
                <a:ea typeface="微软雅黑" panose="020B0503020204020204" pitchFamily="34" charset="-122"/>
              </a:rPr>
              <a:t>49</a:t>
            </a:r>
            <a:r>
              <a:rPr lang="zh-CN" altLang="en-US" sz="1600" dirty="0">
                <a:latin typeface="微软雅黑" panose="020B0503020204020204" pitchFamily="34" charset="-122"/>
                <a:ea typeface="微软雅黑" panose="020B0503020204020204" pitchFamily="34" charset="-122"/>
              </a:rPr>
              <a:t>个卷积层）、</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个平均池化层和</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个全连接层</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保留</a:t>
            </a:r>
            <a:r>
              <a:rPr lang="en-US" altLang="zh-CN" sz="1600" dirty="0">
                <a:latin typeface="微软雅黑" panose="020B0503020204020204" pitchFamily="34" charset="-122"/>
                <a:ea typeface="微软雅黑" panose="020B0503020204020204" pitchFamily="34" charset="-122"/>
              </a:rPr>
              <a:t>Resnet50</a:t>
            </a:r>
            <a:r>
              <a:rPr lang="zh-CN" altLang="en-US" sz="1600" dirty="0">
                <a:latin typeface="微软雅黑" panose="020B0503020204020204" pitchFamily="34" charset="-122"/>
                <a:ea typeface="微软雅黑" panose="020B0503020204020204" pitchFamily="34" charset="-122"/>
              </a:rPr>
              <a:t>的前</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个卷积块，后面再增加</a:t>
            </a:r>
            <a:r>
              <a:rPr lang="en-US" altLang="zh-CN" sz="1600" dirty="0">
                <a:latin typeface="微软雅黑" panose="020B0503020204020204" pitchFamily="34" charset="-122"/>
                <a:ea typeface="微软雅黑" panose="020B0503020204020204" pitchFamily="34" charset="-122"/>
              </a:rPr>
              <a:t>Conv6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3*3 256channels</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Conv7</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 3*3 2channels </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foreground mask</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background mask</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利用双线性插值，上采样生成和原图相同大小的像素级显著性预测图，计算损失。</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Feedforward Network </a:t>
            </a:r>
            <a:r>
              <a:rPr lang="zh-CN" altLang="en-US" sz="1600" dirty="0">
                <a:latin typeface="微软雅黑" panose="020B0503020204020204" pitchFamily="34" charset="-122"/>
                <a:ea typeface="微软雅黑" panose="020B0503020204020204" pitchFamily="34" charset="-122"/>
              </a:rPr>
              <a:t>生成的显著图（低分辨率 </a:t>
            </a:r>
            <a:r>
              <a:rPr lang="en-US" altLang="zh-CN" sz="1600" dirty="0">
                <a:latin typeface="微软雅黑" panose="020B0503020204020204" pitchFamily="34" charset="-122"/>
                <a:ea typeface="微软雅黑" panose="020B0503020204020204" pitchFamily="34" charset="-122"/>
              </a:rPr>
              <a:t>1/32</a:t>
            </a:r>
            <a:r>
              <a:rPr lang="zh-CN" altLang="en-US" sz="1600" dirty="0">
                <a:latin typeface="微软雅黑" panose="020B0503020204020204" pitchFamily="34" charset="-122"/>
                <a:ea typeface="微软雅黑" panose="020B0503020204020204" pitchFamily="34" charset="-122"/>
              </a:rPr>
              <a:t>）可以粗略的预测小鸟和鸟巢的位置</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8584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39820"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(multi-stream network) </a:t>
            </a:r>
          </a:p>
        </p:txBody>
      </p:sp>
      <p:pic>
        <p:nvPicPr>
          <p:cNvPr id="2" name="图片 1">
            <a:extLst>
              <a:ext uri="{FF2B5EF4-FFF2-40B4-BE49-F238E27FC236}">
                <a16:creationId xmlns:a16="http://schemas.microsoft.com/office/drawing/2014/main" id="{8826AE16-31AA-48A4-A1C6-EE5230550709}"/>
              </a:ext>
            </a:extLst>
          </p:cNvPr>
          <p:cNvPicPr>
            <a:picLocks noChangeAspect="1"/>
          </p:cNvPicPr>
          <p:nvPr/>
        </p:nvPicPr>
        <p:blipFill rotWithShape="1">
          <a:blip r:embed="rId4"/>
          <a:srcRect l="35452"/>
          <a:stretch/>
        </p:blipFill>
        <p:spPr>
          <a:xfrm>
            <a:off x="355933" y="1590989"/>
            <a:ext cx="5679393" cy="2507699"/>
          </a:xfrm>
          <a:prstGeom prst="rect">
            <a:avLst/>
          </a:prstGeom>
        </p:spPr>
      </p:pic>
      <p:sp>
        <p:nvSpPr>
          <p:cNvPr id="7" name="矩形 6">
            <a:extLst>
              <a:ext uri="{FF2B5EF4-FFF2-40B4-BE49-F238E27FC236}">
                <a16:creationId xmlns:a16="http://schemas.microsoft.com/office/drawing/2014/main" id="{033FAFF6-3E62-4AFD-A661-3E392470EF8C}"/>
              </a:ext>
            </a:extLst>
          </p:cNvPr>
          <p:cNvSpPr/>
          <p:nvPr/>
        </p:nvSpPr>
        <p:spPr>
          <a:xfrm>
            <a:off x="577496" y="592262"/>
            <a:ext cx="5253361" cy="501932"/>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Refinement Networks for Finer Prediction</a:t>
            </a:r>
            <a:r>
              <a:rPr lang="zh-CN" altLang="en-US" sz="2000" b="1" kern="0" dirty="0">
                <a:solidFill>
                  <a:srgbClr val="071F65"/>
                </a:solidFill>
                <a:cs typeface="+mn-ea"/>
                <a:sym typeface="+mn-lt"/>
              </a:rPr>
              <a:t>：</a:t>
            </a:r>
            <a:endParaRPr lang="en-US" altLang="zh-CN" sz="2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ED80D07-30C6-419D-96B7-6DDDA17CE659}"/>
                  </a:ext>
                </a:extLst>
              </p:cNvPr>
              <p:cNvSpPr txBox="1"/>
              <p:nvPr/>
            </p:nvSpPr>
            <p:spPr>
              <a:xfrm>
                <a:off x="577496" y="4838887"/>
                <a:ext cx="11265471" cy="86299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Refinement Networks</a:t>
                </a:r>
                <a:r>
                  <a:rPr lang="zh-CN" altLang="en-US" sz="1600" dirty="0">
                    <a:latin typeface="微软雅黑" panose="020B0503020204020204" pitchFamily="34" charset="-122"/>
                    <a:ea typeface="微软雅黑" panose="020B0503020204020204" pitchFamily="34" charset="-122"/>
                  </a:rPr>
                  <a:t>保留</a:t>
                </a:r>
                <a:r>
                  <a:rPr lang="en-US" altLang="zh-CN" sz="1600" dirty="0">
                    <a:latin typeface="微软雅黑" panose="020B0503020204020204" pitchFamily="34" charset="-122"/>
                    <a:ea typeface="微软雅黑" panose="020B0503020204020204" pitchFamily="34" charset="-122"/>
                  </a:rPr>
                  <a:t>Resnet50</a:t>
                </a:r>
                <a:r>
                  <a:rPr lang="zh-CN" altLang="en-US" sz="1600" dirty="0">
                    <a:latin typeface="微软雅黑" panose="020B0503020204020204" pitchFamily="34" charset="-122"/>
                    <a:ea typeface="微软雅黑" panose="020B0503020204020204" pitchFamily="34" charset="-122"/>
                  </a:rPr>
                  <a:t>的前</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个卷积块</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参数和</a:t>
                </a:r>
                <a:r>
                  <a:rPr lang="en-US" altLang="zh-CN" sz="1600" dirty="0">
                    <a:latin typeface="微软雅黑" panose="020B0503020204020204" pitchFamily="34" charset="-122"/>
                    <a:ea typeface="微软雅黑" panose="020B0503020204020204" pitchFamily="34" charset="-122"/>
                  </a:rPr>
                  <a:t>stage 1</a:t>
                </a:r>
                <a:r>
                  <a:rPr lang="zh-CN" altLang="en-US" sz="1600" dirty="0">
                    <a:latin typeface="微软雅黑" panose="020B0503020204020204" pitchFamily="34" charset="-122"/>
                    <a:ea typeface="微软雅黑" panose="020B0503020204020204" pitchFamily="34" charset="-122"/>
                  </a:rPr>
                  <a:t>不相同</a:t>
                </a:r>
                <a:r>
                  <a:rPr lang="en-US" altLang="zh-CN" sz="1600" dirty="0">
                    <a:latin typeface="微软雅黑" panose="020B0503020204020204" pitchFamily="34" charset="-122"/>
                    <a:ea typeface="微软雅黑" panose="020B0503020204020204" pitchFamily="34" charset="-122"/>
                  </a:rPr>
                  <a:t>)</a:t>
                </a:r>
              </a:p>
              <a:p>
                <a:pPr marL="285750" indent="-285750">
                  <a:lnSpc>
                    <a:spcPct val="150000"/>
                  </a:lnSpc>
                  <a:buFont typeface="Wingdings" panose="05000000000000000000" pitchFamily="2" charset="2"/>
                  <a:buChar char="Ø"/>
                </a:pP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r>
                          <m:rPr>
                            <m:nor/>
                          </m:rPr>
                          <a:rPr lang="en-US" altLang="zh-CN" sz="1600" dirty="0">
                            <a:latin typeface="微软雅黑" panose="020B0503020204020204" pitchFamily="34" charset="-122"/>
                            <a:ea typeface="微软雅黑" panose="020B0503020204020204" pitchFamily="34" charset="-122"/>
                          </a:rPr>
                          <m:t>S</m:t>
                        </m:r>
                      </m:e>
                      <m:sup>
                        <m:r>
                          <m:rPr>
                            <m:nor/>
                          </m:rPr>
                          <a:rPr lang="en-US" altLang="zh-CN" sz="1600" dirty="0">
                            <a:latin typeface="微软雅黑" panose="020B0503020204020204" pitchFamily="34" charset="-122"/>
                            <a:ea typeface="微软雅黑" panose="020B0503020204020204" pitchFamily="34" charset="-122"/>
                          </a:rPr>
                          <m:t>t</m:t>
                        </m:r>
                      </m:sup>
                    </m:sSup>
                    <m:r>
                      <a:rPr lang="en-US" altLang="zh-CN" sz="1600" i="1" dirty="0">
                        <a:latin typeface="Cambria Math" panose="02040503050406030204" pitchFamily="18" charset="0"/>
                        <a:ea typeface="微软雅黑" panose="020B0503020204020204" pitchFamily="34" charset="-122"/>
                      </a:rPr>
                      <m:t> </m:t>
                    </m:r>
                  </m:oMath>
                </a14:m>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r>
                          <m:rPr>
                            <m:nor/>
                          </m:rPr>
                          <a:rPr lang="en-US" altLang="zh-CN" sz="1600" dirty="0">
                            <a:latin typeface="微软雅黑" panose="020B0503020204020204" pitchFamily="34" charset="-122"/>
                            <a:ea typeface="微软雅黑" panose="020B0503020204020204" pitchFamily="34" charset="-122"/>
                          </a:rPr>
                          <m:t>R</m:t>
                        </m:r>
                      </m:e>
                      <m:sup>
                        <m:r>
                          <m:rPr>
                            <m:nor/>
                          </m:rPr>
                          <a:rPr lang="en-US" altLang="zh-CN" sz="1600" dirty="0">
                            <a:latin typeface="微软雅黑" panose="020B0503020204020204" pitchFamily="34" charset="-122"/>
                            <a:ea typeface="微软雅黑" panose="020B0503020204020204" pitchFamily="34" charset="-122"/>
                          </a:rPr>
                          <m:t>t</m:t>
                        </m:r>
                        <m:r>
                          <m:rPr>
                            <m:nor/>
                          </m:rPr>
                          <a:rPr lang="en-US" altLang="zh-CN" sz="1600" b="0" i="0" dirty="0" smtClean="0">
                            <a:latin typeface="微软雅黑" panose="020B0503020204020204" pitchFamily="34" charset="-122"/>
                            <a:ea typeface="微软雅黑" panose="020B0503020204020204" pitchFamily="34" charset="-122"/>
                          </a:rPr>
                          <m:t>−1</m:t>
                        </m:r>
                      </m:sup>
                    </m:sSup>
                    <m:r>
                      <a:rPr lang="en-US" altLang="zh-CN" sz="1600" i="1" dirty="0">
                        <a:latin typeface="Cambria Math" panose="02040503050406030204" pitchFamily="18" charset="0"/>
                        <a:ea typeface="微软雅黑" panose="020B0503020204020204" pitchFamily="34" charset="-122"/>
                      </a:rPr>
                      <m:t> </m:t>
                    </m:r>
                  </m:oMath>
                </a14:m>
                <a:r>
                  <a:rPr lang="en-US" altLang="zh-CN" sz="1600" dirty="0">
                    <a:latin typeface="微软雅黑" panose="020B0503020204020204" pitchFamily="34" charset="-122"/>
                    <a:ea typeface="微软雅黑" panose="020B0503020204020204" pitchFamily="34" charset="-122"/>
                  </a:rPr>
                  <a:t>(</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r>
                          <m:rPr>
                            <m:nor/>
                          </m:rPr>
                          <a:rPr lang="en-US" altLang="zh-CN" sz="1600" dirty="0">
                            <a:latin typeface="微软雅黑" panose="020B0503020204020204" pitchFamily="34" charset="-122"/>
                            <a:ea typeface="微软雅黑" panose="020B0503020204020204" pitchFamily="34" charset="-122"/>
                          </a:rPr>
                          <m:t>S</m:t>
                        </m:r>
                      </m:e>
                      <m:sup>
                        <m:r>
                          <m:rPr>
                            <m:nor/>
                          </m:rPr>
                          <a:rPr lang="en-US" altLang="zh-CN" sz="1600" dirty="0">
                            <a:latin typeface="微软雅黑" panose="020B0503020204020204" pitchFamily="34" charset="-122"/>
                            <a:ea typeface="微软雅黑" panose="020B0503020204020204" pitchFamily="34" charset="-122"/>
                          </a:rPr>
                          <m:t>t</m:t>
                        </m:r>
                        <m:r>
                          <m:rPr>
                            <m:nor/>
                          </m:rPr>
                          <a:rPr lang="en-US" altLang="zh-CN" sz="1600" b="0" i="0" dirty="0" smtClean="0">
                            <a:latin typeface="微软雅黑" panose="020B0503020204020204" pitchFamily="34" charset="-122"/>
                            <a:ea typeface="微软雅黑" panose="020B0503020204020204" pitchFamily="34" charset="-122"/>
                          </a:rPr>
                          <m:t>−1</m:t>
                        </m:r>
                      </m:sup>
                    </m:sSup>
                    <m:r>
                      <a:rPr lang="en-US" altLang="zh-CN" sz="1600" i="1" dirty="0">
                        <a:latin typeface="Cambria Math" panose="02040503050406030204" pitchFamily="18" charset="0"/>
                        <a:ea typeface="微软雅黑" panose="020B0503020204020204" pitchFamily="34" charset="-122"/>
                      </a:rPr>
                      <m:t> </m:t>
                    </m:r>
                  </m:oMath>
                </a14:m>
                <a:r>
                  <a:rPr lang="en-US" altLang="zh-CN" sz="1600" dirty="0">
                    <a:latin typeface="微软雅黑" panose="020B0503020204020204" pitchFamily="34" charset="-122"/>
                    <a:ea typeface="微软雅黑" panose="020B0503020204020204" pitchFamily="34" charset="-122"/>
                  </a:rPr>
                  <a:t>,</a:t>
                </a:r>
                <a:r>
                  <a:rPr lang="en-US" altLang="zh-CN" sz="1600" dirty="0">
                    <a:ea typeface="微软雅黑" panose="020B0503020204020204" pitchFamily="34" charset="-122"/>
                  </a:rPr>
                  <a:t> </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r>
                          <m:rPr>
                            <m:nor/>
                          </m:rPr>
                          <a:rPr lang="en-US" altLang="zh-CN" sz="1600" b="0" i="0" dirty="0" smtClean="0">
                            <a:latin typeface="微软雅黑" panose="020B0503020204020204" pitchFamily="34" charset="-122"/>
                            <a:ea typeface="微软雅黑" panose="020B0503020204020204" pitchFamily="34" charset="-122"/>
                          </a:rPr>
                          <m:t>F</m:t>
                        </m:r>
                      </m:e>
                      <m:sup>
                        <m:r>
                          <m:rPr>
                            <m:nor/>
                          </m:rPr>
                          <a:rPr lang="en-US" altLang="zh-CN" sz="1600" dirty="0">
                            <a:latin typeface="微软雅黑" panose="020B0503020204020204" pitchFamily="34" charset="-122"/>
                            <a:ea typeface="微软雅黑" panose="020B0503020204020204" pitchFamily="34" charset="-122"/>
                          </a:rPr>
                          <m:t>t</m:t>
                        </m:r>
                      </m:sup>
                    </m:sSup>
                    <m:r>
                      <a:rPr lang="en-US" altLang="zh-CN" sz="1600" i="1" dirty="0">
                        <a:latin typeface="Cambria Math" panose="02040503050406030204" pitchFamily="18" charset="0"/>
                        <a:ea typeface="微软雅黑" panose="020B0503020204020204" pitchFamily="34" charset="-122"/>
                      </a:rPr>
                      <m:t> </m:t>
                    </m:r>
                  </m:oMath>
                </a14:m>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r>
                          <m:rPr>
                            <m:nor/>
                          </m:rPr>
                          <a:rPr lang="en-US" altLang="zh-CN" sz="1600" dirty="0">
                            <a:latin typeface="微软雅黑" panose="020B0503020204020204" pitchFamily="34" charset="-122"/>
                            <a:ea typeface="微软雅黑" panose="020B0503020204020204" pitchFamily="34" charset="-122"/>
                          </a:rPr>
                          <m:t>S</m:t>
                        </m:r>
                      </m:e>
                      <m:sup>
                        <m:r>
                          <m:rPr>
                            <m:nor/>
                          </m:rPr>
                          <a:rPr lang="en-US" altLang="zh-CN" sz="1600" dirty="0">
                            <a:latin typeface="微软雅黑" panose="020B0503020204020204" pitchFamily="34" charset="-122"/>
                            <a:ea typeface="微软雅黑" panose="020B0503020204020204" pitchFamily="34" charset="-122"/>
                          </a:rPr>
                          <m:t>t</m:t>
                        </m:r>
                        <m:r>
                          <m:rPr>
                            <m:nor/>
                          </m:rPr>
                          <a:rPr lang="en-US" altLang="zh-CN" sz="1600" dirty="0">
                            <a:latin typeface="微软雅黑" panose="020B0503020204020204" pitchFamily="34" charset="-122"/>
                            <a:ea typeface="微软雅黑" panose="020B0503020204020204" pitchFamily="34" charset="-122"/>
                          </a:rPr>
                          <m:t>−1</m:t>
                        </m:r>
                      </m:sup>
                    </m:sSup>
                  </m:oMath>
                </a14:m>
                <a:r>
                  <a:rPr lang="zh-CN" altLang="en-US" sz="1600" dirty="0">
                    <a:latin typeface="微软雅黑" panose="020B0503020204020204" pitchFamily="34" charset="-122"/>
                    <a:ea typeface="微软雅黑" panose="020B0503020204020204" pitchFamily="34" charset="-122"/>
                  </a:rPr>
                  <a:t>是</a:t>
                </a:r>
                <a:r>
                  <a:rPr lang="en-US" altLang="zh-CN" sz="1600" dirty="0">
                    <a:latin typeface="微软雅黑" panose="020B0503020204020204" pitchFamily="34" charset="-122"/>
                    <a:ea typeface="微软雅黑" panose="020B0503020204020204" pitchFamily="34" charset="-122"/>
                  </a:rPr>
                  <a:t>stage t-1</a:t>
                </a:r>
                <a:r>
                  <a:rPr lang="zh-CN" altLang="en-US" sz="1600" dirty="0">
                    <a:latin typeface="微软雅黑" panose="020B0503020204020204" pitchFamily="34" charset="-122"/>
                    <a:ea typeface="微软雅黑" panose="020B0503020204020204" pitchFamily="34" charset="-122"/>
                  </a:rPr>
                  <a:t>生成的显著性预测图，</a:t>
                </a:r>
                <a:r>
                  <a:rPr lang="en-US" altLang="zh-CN" sz="1600" dirty="0">
                    <a:ea typeface="微软雅黑" panose="020B0503020204020204" pitchFamily="34" charset="-122"/>
                  </a:rPr>
                  <a:t> </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r>
                          <m:rPr>
                            <m:nor/>
                          </m:rPr>
                          <a:rPr lang="en-US" altLang="zh-CN" sz="1600" dirty="0">
                            <a:latin typeface="微软雅黑" panose="020B0503020204020204" pitchFamily="34" charset="-122"/>
                            <a:ea typeface="微软雅黑" panose="020B0503020204020204" pitchFamily="34" charset="-122"/>
                          </a:rPr>
                          <m:t>F</m:t>
                        </m:r>
                      </m:e>
                      <m:sup>
                        <m:r>
                          <m:rPr>
                            <m:nor/>
                          </m:rPr>
                          <a:rPr lang="en-US" altLang="zh-CN" sz="1600" dirty="0">
                            <a:latin typeface="微软雅黑" panose="020B0503020204020204" pitchFamily="34" charset="-122"/>
                            <a:ea typeface="微软雅黑" panose="020B0503020204020204" pitchFamily="34" charset="-122"/>
                          </a:rPr>
                          <m:t>t</m:t>
                        </m:r>
                      </m:sup>
                    </m:sSup>
                    <m:r>
                      <a:rPr lang="en-US" altLang="zh-CN" sz="1600" i="1" dirty="0">
                        <a:latin typeface="Cambria Math" panose="02040503050406030204" pitchFamily="18" charset="0"/>
                        <a:ea typeface="微软雅黑" panose="020B0503020204020204" pitchFamily="34" charset="-122"/>
                      </a:rPr>
                      <m:t> </m:t>
                    </m:r>
                  </m:oMath>
                </a14:m>
                <a:r>
                  <a:rPr lang="zh-CN" altLang="en-US" sz="1600" dirty="0">
                    <a:latin typeface="微软雅黑" panose="020B0503020204020204" pitchFamily="34" charset="-122"/>
                    <a:ea typeface="微软雅黑" panose="020B0503020204020204" pitchFamily="34" charset="-122"/>
                  </a:rPr>
                  <a:t>是</a:t>
                </a:r>
                <a:r>
                  <a:rPr lang="en-US" altLang="zh-CN" sz="1600" dirty="0">
                    <a:latin typeface="微软雅黑" panose="020B0503020204020204" pitchFamily="34" charset="-122"/>
                    <a:ea typeface="微软雅黑" panose="020B0503020204020204" pitchFamily="34" charset="-122"/>
                  </a:rPr>
                  <a:t>stage t</a:t>
                </a:r>
                <a:r>
                  <a:rPr lang="zh-CN" altLang="en-US" sz="1600" dirty="0">
                    <a:latin typeface="微软雅黑" panose="020B0503020204020204" pitchFamily="34" charset="-122"/>
                    <a:ea typeface="微软雅黑" panose="020B0503020204020204" pitchFamily="34" charset="-122"/>
                  </a:rPr>
                  <a:t>生成的特征图，</a:t>
                </a:r>
                <a:r>
                  <a:rPr lang="en-US" altLang="zh-CN" sz="1600" dirty="0">
                    <a:ea typeface="微软雅黑" panose="020B0503020204020204" pitchFamily="34" charset="-122"/>
                  </a:rPr>
                  <a:t> </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r>
                          <m:rPr>
                            <m:nor/>
                          </m:rPr>
                          <a:rPr lang="en-US" altLang="zh-CN" sz="1600" dirty="0">
                            <a:latin typeface="微软雅黑" panose="020B0503020204020204" pitchFamily="34" charset="-122"/>
                            <a:ea typeface="微软雅黑" panose="020B0503020204020204" pitchFamily="34" charset="-122"/>
                          </a:rPr>
                          <m:t>R</m:t>
                        </m:r>
                      </m:e>
                      <m:sup>
                        <m:r>
                          <m:rPr>
                            <m:nor/>
                          </m:rPr>
                          <a:rPr lang="en-US" altLang="zh-CN" sz="1600" dirty="0">
                            <a:latin typeface="微软雅黑" panose="020B0503020204020204" pitchFamily="34" charset="-122"/>
                            <a:ea typeface="微软雅黑" panose="020B0503020204020204" pitchFamily="34" charset="-122"/>
                          </a:rPr>
                          <m:t>t</m:t>
                        </m:r>
                        <m:r>
                          <m:rPr>
                            <m:nor/>
                          </m:rPr>
                          <a:rPr lang="en-US" altLang="zh-CN" sz="1600" dirty="0">
                            <a:latin typeface="微软雅黑" panose="020B0503020204020204" pitchFamily="34" charset="-122"/>
                            <a:ea typeface="微软雅黑" panose="020B0503020204020204" pitchFamily="34" charset="-122"/>
                          </a:rPr>
                          <m:t>−1</m:t>
                        </m:r>
                      </m:sup>
                    </m:sSup>
                    <m:r>
                      <a:rPr lang="en-US" altLang="zh-CN" sz="1600" i="1" dirty="0">
                        <a:latin typeface="Cambria Math" panose="02040503050406030204" pitchFamily="18" charset="0"/>
                        <a:ea typeface="微软雅黑" panose="020B0503020204020204" pitchFamily="34" charset="-122"/>
                      </a:rPr>
                      <m:t> </m:t>
                    </m:r>
                    <m:r>
                      <a:rPr lang="zh-CN" altLang="en-US" sz="1600" i="1" dirty="0">
                        <a:latin typeface="Cambria Math" panose="02040503050406030204" pitchFamily="18" charset="0"/>
                        <a:ea typeface="微软雅黑" panose="020B0503020204020204" pitchFamily="34" charset="-122"/>
                      </a:rPr>
                      <m:t>（）是</m:t>
                    </m:r>
                  </m:oMath>
                </a14:m>
                <a:r>
                  <a:rPr lang="zh-CN" altLang="en-US" sz="1600" dirty="0">
                    <a:latin typeface="微软雅黑" panose="020B0503020204020204" pitchFamily="34" charset="-122"/>
                    <a:ea typeface="微软雅黑" panose="020B0503020204020204" pitchFamily="34" charset="-122"/>
                  </a:rPr>
                  <a:t>合并模块</a:t>
                </a:r>
                <a:endParaRPr lang="en-US" altLang="zh-CN" sz="1600" dirty="0">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EED80D07-30C6-419D-96B7-6DDDA17CE659}"/>
                  </a:ext>
                </a:extLst>
              </p:cNvPr>
              <p:cNvSpPr txBox="1">
                <a:spLocks noRot="1" noChangeAspect="1" noMove="1" noResize="1" noEditPoints="1" noAdjustHandles="1" noChangeArrowheads="1" noChangeShapeType="1" noTextEdit="1"/>
              </p:cNvSpPr>
              <p:nvPr/>
            </p:nvSpPr>
            <p:spPr>
              <a:xfrm>
                <a:off x="577496" y="4838887"/>
                <a:ext cx="11265471" cy="862993"/>
              </a:xfrm>
              <a:prstGeom prst="rect">
                <a:avLst/>
              </a:prstGeom>
              <a:blipFill>
                <a:blip r:embed="rId5"/>
                <a:stretch>
                  <a:fillRect l="-216" b="-8511"/>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DDE9A79F-7885-4C23-9714-D86BE9C3331E}"/>
              </a:ext>
            </a:extLst>
          </p:cNvPr>
          <p:cNvPicPr>
            <a:picLocks noChangeAspect="1"/>
          </p:cNvPicPr>
          <p:nvPr/>
        </p:nvPicPr>
        <p:blipFill>
          <a:blip r:embed="rId6"/>
          <a:stretch>
            <a:fillRect/>
          </a:stretch>
        </p:blipFill>
        <p:spPr>
          <a:xfrm>
            <a:off x="5967460" y="1578870"/>
            <a:ext cx="6215994" cy="2507698"/>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0F275AD-0F98-474F-AE91-4D37FFD5F9D0}"/>
                  </a:ext>
                </a:extLst>
              </p:cNvPr>
              <p:cNvSpPr/>
              <p:nvPr/>
            </p:nvSpPr>
            <p:spPr>
              <a:xfrm>
                <a:off x="8832133" y="4069360"/>
                <a:ext cx="1402885" cy="440377"/>
              </a:xfrm>
              <a:prstGeom prst="rect">
                <a:avLst/>
              </a:prstGeom>
            </p:spPr>
            <p:txBody>
              <a:bodyPr wrap="none">
                <a:spAutoFit/>
              </a:bodyPr>
              <a:lstStyle/>
              <a:p>
                <a:r>
                  <a:rPr lang="zh-CN" altLang="en-US" dirty="0"/>
                  <a:t>合并模块</a:t>
                </a:r>
                <a14:m>
                  <m:oMath xmlns:m="http://schemas.openxmlformats.org/officeDocument/2006/math">
                    <m:sSup>
                      <m:sSupPr>
                        <m:ctrlPr>
                          <a:rPr lang="en-US" altLang="zh-CN" i="1">
                            <a:latin typeface="Cambria Math" panose="02040503050406030204" pitchFamily="18" charset="0"/>
                            <a:ea typeface="微软雅黑" panose="020B0503020204020204" pitchFamily="34" charset="-122"/>
                          </a:rPr>
                        </m:ctrlPr>
                      </m:sSupPr>
                      <m:e>
                        <m:r>
                          <m:rPr>
                            <m:nor/>
                          </m:rPr>
                          <a:rPr lang="en-US" altLang="zh-CN" dirty="0">
                            <a:latin typeface="微软雅黑" panose="020B0503020204020204" pitchFamily="34" charset="-122"/>
                            <a:ea typeface="微软雅黑" panose="020B0503020204020204" pitchFamily="34" charset="-122"/>
                          </a:rPr>
                          <m:t>R</m:t>
                        </m:r>
                      </m:e>
                      <m:sup>
                        <m:r>
                          <m:rPr>
                            <m:nor/>
                          </m:rPr>
                          <a:rPr lang="en-US" altLang="zh-CN" dirty="0">
                            <a:latin typeface="微软雅黑" panose="020B0503020204020204" pitchFamily="34" charset="-122"/>
                            <a:ea typeface="微软雅黑" panose="020B0503020204020204" pitchFamily="34" charset="-122"/>
                          </a:rPr>
                          <m:t>1</m:t>
                        </m:r>
                      </m:sup>
                    </m:sSup>
                  </m:oMath>
                </a14:m>
                <a:endParaRPr lang="zh-CN" altLang="en-US" dirty="0"/>
              </a:p>
            </p:txBody>
          </p:sp>
        </mc:Choice>
        <mc:Fallback xmlns="">
          <p:sp>
            <p:nvSpPr>
              <p:cNvPr id="5" name="矩形 4">
                <a:extLst>
                  <a:ext uri="{FF2B5EF4-FFF2-40B4-BE49-F238E27FC236}">
                    <a16:creationId xmlns:a16="http://schemas.microsoft.com/office/drawing/2014/main" id="{10F275AD-0F98-474F-AE91-4D37FFD5F9D0}"/>
                  </a:ext>
                </a:extLst>
              </p:cNvPr>
              <p:cNvSpPr>
                <a:spLocks noRot="1" noChangeAspect="1" noMove="1" noResize="1" noEditPoints="1" noAdjustHandles="1" noChangeArrowheads="1" noChangeShapeType="1" noTextEdit="1"/>
              </p:cNvSpPr>
              <p:nvPr/>
            </p:nvSpPr>
            <p:spPr>
              <a:xfrm>
                <a:off x="8832133" y="4069360"/>
                <a:ext cx="1402885" cy="440377"/>
              </a:xfrm>
              <a:prstGeom prst="rect">
                <a:avLst/>
              </a:prstGeom>
              <a:blipFill>
                <a:blip r:embed="rId7"/>
                <a:stretch>
                  <a:fillRect l="-3913" b="-22222"/>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1B22433E-1315-4D37-BBB8-1B173E7814BA}"/>
              </a:ext>
            </a:extLst>
          </p:cNvPr>
          <p:cNvSpPr/>
          <p:nvPr/>
        </p:nvSpPr>
        <p:spPr>
          <a:xfrm>
            <a:off x="9386131" y="1767558"/>
            <a:ext cx="1476686" cy="369332"/>
          </a:xfrm>
          <a:prstGeom prst="rect">
            <a:avLst/>
          </a:prstGeom>
        </p:spPr>
        <p:txBody>
          <a:bodyPr wrap="none">
            <a:spAutoFit/>
          </a:bodyPr>
          <a:lstStyle/>
          <a:p>
            <a:r>
              <a:rPr lang="en-US" altLang="zh-CN" dirty="0"/>
              <a:t>256 channels</a:t>
            </a:r>
            <a:endParaRPr lang="zh-CN" altLang="en-US" dirty="0"/>
          </a:p>
        </p:txBody>
      </p:sp>
      <p:sp>
        <p:nvSpPr>
          <p:cNvPr id="10" name="矩形 9">
            <a:extLst>
              <a:ext uri="{FF2B5EF4-FFF2-40B4-BE49-F238E27FC236}">
                <a16:creationId xmlns:a16="http://schemas.microsoft.com/office/drawing/2014/main" id="{273063A1-ACFD-4913-80A0-342A703DEF13}"/>
              </a:ext>
            </a:extLst>
          </p:cNvPr>
          <p:cNvSpPr/>
          <p:nvPr/>
        </p:nvSpPr>
        <p:spPr>
          <a:xfrm>
            <a:off x="9386131" y="2454783"/>
            <a:ext cx="1354858" cy="369332"/>
          </a:xfrm>
          <a:prstGeom prst="rect">
            <a:avLst/>
          </a:prstGeom>
        </p:spPr>
        <p:txBody>
          <a:bodyPr wrap="none">
            <a:spAutoFit/>
          </a:bodyPr>
          <a:lstStyle/>
          <a:p>
            <a:r>
              <a:rPr lang="en-US" altLang="zh-CN" dirty="0"/>
              <a:t>64 channels</a:t>
            </a:r>
            <a:endParaRPr lang="zh-CN" altLang="en-US" dirty="0"/>
          </a:p>
        </p:txBody>
      </p:sp>
      <p:sp>
        <p:nvSpPr>
          <p:cNvPr id="11" name="矩形 10">
            <a:extLst>
              <a:ext uri="{FF2B5EF4-FFF2-40B4-BE49-F238E27FC236}">
                <a16:creationId xmlns:a16="http://schemas.microsoft.com/office/drawing/2014/main" id="{513A8CEB-8AF7-41E1-9769-F33E5AF92B07}"/>
              </a:ext>
            </a:extLst>
          </p:cNvPr>
          <p:cNvSpPr/>
          <p:nvPr/>
        </p:nvSpPr>
        <p:spPr>
          <a:xfrm>
            <a:off x="9556035" y="2076681"/>
            <a:ext cx="1107996" cy="369332"/>
          </a:xfrm>
          <a:prstGeom prst="rect">
            <a:avLst/>
          </a:prstGeom>
        </p:spPr>
        <p:txBody>
          <a:bodyPr wrap="none">
            <a:spAutoFit/>
          </a:bodyPr>
          <a:lstStyle/>
          <a:p>
            <a:r>
              <a:rPr lang="zh-CN" altLang="en-US" dirty="0"/>
              <a:t>降低维度</a:t>
            </a:r>
          </a:p>
        </p:txBody>
      </p:sp>
    </p:spTree>
    <p:extLst>
      <p:ext uri="{BB962C8B-B14F-4D97-AF65-F5344CB8AC3E}">
        <p14:creationId xmlns:p14="http://schemas.microsoft.com/office/powerpoint/2010/main" val="11411739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39820"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(multi-stream network) </a:t>
            </a:r>
          </a:p>
        </p:txBody>
      </p:sp>
      <p:sp>
        <p:nvSpPr>
          <p:cNvPr id="7" name="矩形 6">
            <a:extLst>
              <a:ext uri="{FF2B5EF4-FFF2-40B4-BE49-F238E27FC236}">
                <a16:creationId xmlns:a16="http://schemas.microsoft.com/office/drawing/2014/main" id="{033FAFF6-3E62-4AFD-A661-3E392470EF8C}"/>
              </a:ext>
            </a:extLst>
          </p:cNvPr>
          <p:cNvSpPr/>
          <p:nvPr/>
        </p:nvSpPr>
        <p:spPr>
          <a:xfrm>
            <a:off x="577496" y="592262"/>
            <a:ext cx="3334567" cy="505523"/>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Pyramid Pooling Module</a:t>
            </a:r>
            <a:r>
              <a:rPr lang="zh-CN" altLang="en-US" sz="2000" b="1" kern="0" dirty="0">
                <a:solidFill>
                  <a:srgbClr val="071F65"/>
                </a:solidFill>
                <a:cs typeface="+mn-ea"/>
                <a:sym typeface="+mn-lt"/>
              </a:rPr>
              <a:t>：</a:t>
            </a:r>
            <a:endParaRPr lang="en-US" altLang="zh-CN"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ED80D07-30C6-419D-96B7-6DDDA17CE659}"/>
              </a:ext>
            </a:extLst>
          </p:cNvPr>
          <p:cNvSpPr txBox="1"/>
          <p:nvPr/>
        </p:nvSpPr>
        <p:spPr>
          <a:xfrm>
            <a:off x="577495" y="4099135"/>
            <a:ext cx="11265471" cy="263418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Pyramid Pooling Module</a:t>
            </a:r>
            <a:r>
              <a:rPr lang="zh-CN" altLang="en-US" sz="1600" dirty="0">
                <a:latin typeface="微软雅黑" panose="020B0503020204020204" pitchFamily="34" charset="-122"/>
                <a:ea typeface="微软雅黑" panose="020B0503020204020204" pitchFamily="34" charset="-122"/>
              </a:rPr>
              <a:t>通过对</a:t>
            </a:r>
            <a:r>
              <a:rPr lang="en-US" altLang="zh-CN" sz="1600" dirty="0">
                <a:latin typeface="微软雅黑" panose="020B0503020204020204" pitchFamily="34" charset="-122"/>
                <a:ea typeface="微软雅黑" panose="020B0503020204020204" pitchFamily="34" charset="-122"/>
              </a:rPr>
              <a:t>C4_x′</a:t>
            </a:r>
            <a:r>
              <a:rPr lang="zh-CN" altLang="en-US" sz="1600" dirty="0">
                <a:latin typeface="微软雅黑" panose="020B0503020204020204" pitchFamily="34" charset="-122"/>
                <a:ea typeface="微软雅黑" panose="020B0503020204020204" pitchFamily="34" charset="-122"/>
              </a:rPr>
              <a:t>的输出特征图进行池化（不同尺寸池化核和步长）得到</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个不同尺寸的</a:t>
            </a:r>
            <a:r>
              <a:rPr lang="en-US" altLang="zh-CN" sz="1600" dirty="0">
                <a:latin typeface="微软雅黑" panose="020B0503020204020204" pitchFamily="34" charset="-122"/>
                <a:ea typeface="微软雅黑" panose="020B0503020204020204" pitchFamily="34" charset="-122"/>
              </a:rPr>
              <a:t>feature bins</a:t>
            </a:r>
            <a:r>
              <a:rPr lang="zh-CN" altLang="en-US" sz="1600" dirty="0">
                <a:latin typeface="微软雅黑" panose="020B0503020204020204" pitchFamily="34" charset="-122"/>
                <a:ea typeface="微软雅黑" panose="020B0503020204020204" pitchFamily="34" charset="-122"/>
              </a:rPr>
              <a:t>，从上到下依次为</a:t>
            </a:r>
            <a:r>
              <a:rPr lang="en-US" altLang="zh-CN" sz="1600" dirty="0">
                <a:latin typeface="微软雅黑" panose="020B0503020204020204" pitchFamily="34" charset="-122"/>
                <a:ea typeface="微软雅黑" panose="020B0503020204020204" pitchFamily="34" charset="-122"/>
              </a:rPr>
              <a:t>1*1, 2*2, 3*3, 6*6 feature bins, </a:t>
            </a:r>
            <a:r>
              <a:rPr lang="zh-CN" altLang="en-US" sz="1600" dirty="0">
                <a:latin typeface="微软雅黑" panose="020B0503020204020204" pitchFamily="34" charset="-122"/>
                <a:ea typeface="微软雅黑" panose="020B0503020204020204" pitchFamily="34" charset="-122"/>
              </a:rPr>
              <a:t>不同尺寸的特征图包含不同尺度的全局信息，</a:t>
            </a:r>
            <a:r>
              <a:rPr lang="en-US" altLang="zh-CN" sz="1600" dirty="0">
                <a:latin typeface="微软雅黑" panose="020B0503020204020204" pitchFamily="34" charset="-122"/>
                <a:ea typeface="微软雅黑" panose="020B0503020204020204" pitchFamily="34" charset="-122"/>
              </a:rPr>
              <a:t> 1*1 </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feature bins</a:t>
            </a:r>
            <a:r>
              <a:rPr lang="zh-CN" altLang="en-US" sz="1600" dirty="0">
                <a:latin typeface="微软雅黑" panose="020B0503020204020204" pitchFamily="34" charset="-122"/>
                <a:ea typeface="微软雅黑" panose="020B0503020204020204" pitchFamily="34" charset="-122"/>
              </a:rPr>
              <a:t>包含最粗糙的全局信息（通过全局池化得到）</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PPM</a:t>
            </a:r>
            <a:r>
              <a:rPr lang="zh-CN" altLang="en-US" sz="1600" dirty="0">
                <a:latin typeface="微软雅黑" panose="020B0503020204020204" pitchFamily="34" charset="-122"/>
                <a:ea typeface="微软雅黑" panose="020B0503020204020204" pitchFamily="34" charset="-122"/>
              </a:rPr>
              <a:t>最初被用于深度视觉识别，以摆脱固定大小的输入约束，生成固定长度的表示。这是通过连接三个尺寸金字塔池化特征实现的。缺点是丢失了对像素级预测至关重要的上下文结构。作为改进，</a:t>
            </a:r>
            <a:r>
              <a:rPr lang="en-US" altLang="zh-CN" sz="1600" dirty="0">
                <a:latin typeface="微软雅黑" panose="020B0503020204020204" pitchFamily="34" charset="-122"/>
                <a:ea typeface="微软雅黑" panose="020B0503020204020204" pitchFamily="34" charset="-122"/>
              </a:rPr>
              <a:t>Pyramid scene parsing network</a:t>
            </a:r>
            <a:r>
              <a:rPr lang="zh-CN" altLang="en-US" sz="1600" dirty="0">
                <a:latin typeface="微软雅黑" panose="020B0503020204020204" pitchFamily="34" charset="-122"/>
                <a:ea typeface="微软雅黑" panose="020B0503020204020204" pitchFamily="34" charset="-122"/>
              </a:rPr>
              <a:t>利用空间金字塔池化层生成分层特征，并聚合为不同尺度的全局特征表示。</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PPM</a:t>
            </a:r>
            <a:r>
              <a:rPr lang="zh-CN" altLang="en-US" sz="1600" dirty="0">
                <a:latin typeface="微软雅黑" panose="020B0503020204020204" pitchFamily="34" charset="-122"/>
                <a:ea typeface="微软雅黑" panose="020B0503020204020204" pitchFamily="34" charset="-122"/>
              </a:rPr>
              <a:t>最顶层 感受域</a:t>
            </a:r>
            <a:endParaRPr lang="en-US" altLang="zh-CN" sz="1600"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5BFFBF0E-95DA-4A4A-819A-DA9EA294C28A}"/>
              </a:ext>
            </a:extLst>
          </p:cNvPr>
          <p:cNvPicPr>
            <a:picLocks noChangeAspect="1"/>
          </p:cNvPicPr>
          <p:nvPr/>
        </p:nvPicPr>
        <p:blipFill>
          <a:blip r:embed="rId4"/>
          <a:stretch>
            <a:fillRect/>
          </a:stretch>
        </p:blipFill>
        <p:spPr>
          <a:xfrm>
            <a:off x="6210231" y="1334731"/>
            <a:ext cx="5391150" cy="2647950"/>
          </a:xfrm>
          <a:prstGeom prst="rect">
            <a:avLst/>
          </a:prstGeom>
        </p:spPr>
      </p:pic>
      <p:pic>
        <p:nvPicPr>
          <p:cNvPr id="2" name="图片 1">
            <a:extLst>
              <a:ext uri="{FF2B5EF4-FFF2-40B4-BE49-F238E27FC236}">
                <a16:creationId xmlns:a16="http://schemas.microsoft.com/office/drawing/2014/main" id="{87AB2196-A294-4347-9095-BC2D8102B35A}"/>
              </a:ext>
            </a:extLst>
          </p:cNvPr>
          <p:cNvPicPr>
            <a:picLocks noChangeAspect="1"/>
          </p:cNvPicPr>
          <p:nvPr/>
        </p:nvPicPr>
        <p:blipFill>
          <a:blip r:embed="rId5"/>
          <a:stretch>
            <a:fillRect/>
          </a:stretch>
        </p:blipFill>
        <p:spPr>
          <a:xfrm>
            <a:off x="414036" y="1417989"/>
            <a:ext cx="5681964" cy="2505673"/>
          </a:xfrm>
          <a:prstGeom prst="rect">
            <a:avLst/>
          </a:prstGeom>
        </p:spPr>
      </p:pic>
    </p:spTree>
    <p:extLst>
      <p:ext uri="{BB962C8B-B14F-4D97-AF65-F5344CB8AC3E}">
        <p14:creationId xmlns:p14="http://schemas.microsoft.com/office/powerpoint/2010/main" val="2434618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39820"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(multi-stream network) </a:t>
            </a:r>
          </a:p>
        </p:txBody>
      </p:sp>
      <p:sp>
        <p:nvSpPr>
          <p:cNvPr id="7" name="矩形 6">
            <a:extLst>
              <a:ext uri="{FF2B5EF4-FFF2-40B4-BE49-F238E27FC236}">
                <a16:creationId xmlns:a16="http://schemas.microsoft.com/office/drawing/2014/main" id="{033FAFF6-3E62-4AFD-A661-3E392470EF8C}"/>
              </a:ext>
            </a:extLst>
          </p:cNvPr>
          <p:cNvSpPr/>
          <p:nvPr/>
        </p:nvSpPr>
        <p:spPr>
          <a:xfrm>
            <a:off x="577496" y="592262"/>
            <a:ext cx="3334567" cy="505523"/>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Pyramid Pooling Module</a:t>
            </a:r>
            <a:r>
              <a:rPr lang="zh-CN" altLang="en-US" sz="2000" b="1" kern="0" dirty="0">
                <a:solidFill>
                  <a:srgbClr val="071F65"/>
                </a:solidFill>
                <a:cs typeface="+mn-ea"/>
                <a:sym typeface="+mn-lt"/>
              </a:rPr>
              <a:t>：</a:t>
            </a:r>
            <a:endParaRPr lang="en-US" altLang="zh-CN" sz="2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64759CB-C7BE-4A2B-8D02-A0B4CFA13417}"/>
              </a:ext>
            </a:extLst>
          </p:cNvPr>
          <p:cNvPicPr>
            <a:picLocks noChangeAspect="1"/>
          </p:cNvPicPr>
          <p:nvPr/>
        </p:nvPicPr>
        <p:blipFill>
          <a:blip r:embed="rId4"/>
          <a:stretch>
            <a:fillRect/>
          </a:stretch>
        </p:blipFill>
        <p:spPr>
          <a:xfrm>
            <a:off x="2516696" y="1581713"/>
            <a:ext cx="7045081" cy="2914786"/>
          </a:xfrm>
          <a:prstGeom prst="rect">
            <a:avLst/>
          </a:prstGeom>
        </p:spPr>
      </p:pic>
    </p:spTree>
    <p:extLst>
      <p:ext uri="{BB962C8B-B14F-4D97-AF65-F5344CB8AC3E}">
        <p14:creationId xmlns:p14="http://schemas.microsoft.com/office/powerpoint/2010/main" val="42635310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817403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Fully Convolutional Network (FCN)-based methods</a:t>
            </a:r>
            <a:endParaRPr kumimoji="0" lang="zh-CN" altLang="en-US"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1008668" y="729212"/>
            <a:ext cx="9719035" cy="2582566"/>
          </a:xfrm>
          <a:prstGeom prst="rect">
            <a:avLst/>
          </a:prstGeom>
          <a:ln>
            <a:noFill/>
          </a:ln>
        </p:spPr>
        <p:txBody>
          <a:bodyPr wrap="square">
            <a:spAutoFit/>
          </a:bodyPr>
          <a:lstStyle/>
          <a:p>
            <a:pPr defTabSz="342900">
              <a:lnSpc>
                <a:spcPct val="150000"/>
              </a:lnSpc>
              <a:defRPr/>
            </a:pPr>
            <a:r>
              <a:rPr lang="en-US" altLang="zh-CN" sz="2000" b="1" kern="0" dirty="0">
                <a:solidFill>
                  <a:srgbClr val="071F65"/>
                </a:solidFill>
                <a:latin typeface="微软雅黑" pitchFamily="34" charset="-122"/>
                <a:ea typeface="微软雅黑" pitchFamily="34" charset="-122"/>
              </a:rPr>
              <a:t>Fully Convolutional Network (FCN)-based methods</a:t>
            </a:r>
            <a:r>
              <a:rPr kumimoji="0" lang="zh-CN" altLang="en-US"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rPr>
              <a:t>：</a:t>
            </a:r>
            <a:endParaRPr kumimoji="0" lang="en-US" altLang="zh-CN"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endParaRPr>
          </a:p>
          <a:p>
            <a:pPr marL="28575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单工作流网络 </a:t>
            </a:r>
            <a:r>
              <a:rPr lang="en-US" altLang="zh-CN" b="1" kern="0" dirty="0">
                <a:solidFill>
                  <a:srgbClr val="071F65"/>
                </a:solidFill>
                <a:latin typeface="微软雅黑" pitchFamily="34" charset="-122"/>
                <a:ea typeface="微软雅黑" pitchFamily="34" charset="-122"/>
              </a:rPr>
              <a:t>(single-stream network) (RFCN)</a:t>
            </a:r>
          </a:p>
          <a:p>
            <a:pPr marL="28575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多工作流网络 </a:t>
            </a:r>
            <a:r>
              <a:rPr lang="en-US" altLang="zh-CN" b="1" kern="0" dirty="0">
                <a:solidFill>
                  <a:srgbClr val="071F65"/>
                </a:solidFill>
                <a:latin typeface="微软雅黑" pitchFamily="34" charset="-122"/>
                <a:ea typeface="微软雅黑" pitchFamily="34" charset="-122"/>
              </a:rPr>
              <a:t>(multi-stream network) (SRM)</a:t>
            </a:r>
          </a:p>
          <a:p>
            <a:pPr marL="285750" lvl="0" indent="-285750" defTabSz="342900">
              <a:lnSpc>
                <a:spcPct val="150000"/>
              </a:lnSpc>
              <a:buFont typeface="Wingdings" panose="05000000000000000000" pitchFamily="2" charset="2"/>
              <a:buChar char="Ø"/>
              <a:defRPr/>
            </a:pPr>
            <a:r>
              <a:rPr lang="zh-CN" altLang="en-US" b="1" kern="0" dirty="0">
                <a:solidFill>
                  <a:srgbClr val="FF0000"/>
                </a:solidFill>
                <a:latin typeface="微软雅黑" pitchFamily="34" charset="-122"/>
                <a:ea typeface="微软雅黑" pitchFamily="34" charset="-122"/>
              </a:rPr>
              <a:t>多分支融合网络（</a:t>
            </a:r>
            <a:r>
              <a:rPr lang="en-US" altLang="zh-CN" b="1" kern="0" dirty="0">
                <a:solidFill>
                  <a:srgbClr val="FF0000"/>
                </a:solidFill>
                <a:latin typeface="微软雅黑" pitchFamily="34" charset="-122"/>
                <a:ea typeface="微软雅黑" pitchFamily="34" charset="-122"/>
              </a:rPr>
              <a:t>side-fusion network</a:t>
            </a:r>
            <a:r>
              <a:rPr lang="zh-CN" altLang="en-US" b="1" kern="0" dirty="0">
                <a:solidFill>
                  <a:srgbClr val="FF0000"/>
                </a:solidFill>
                <a:latin typeface="微软雅黑" pitchFamily="34" charset="-122"/>
                <a:ea typeface="微软雅黑" pitchFamily="34" charset="-122"/>
              </a:rPr>
              <a:t>）</a:t>
            </a:r>
            <a:r>
              <a:rPr lang="en-US" altLang="zh-CN" b="1" kern="0" dirty="0">
                <a:solidFill>
                  <a:srgbClr val="FF0000"/>
                </a:solidFill>
                <a:latin typeface="微软雅黑" pitchFamily="34" charset="-122"/>
                <a:ea typeface="微软雅黑" pitchFamily="34" charset="-122"/>
              </a:rPr>
              <a:t> (DSS)</a:t>
            </a:r>
          </a:p>
          <a:p>
            <a:pPr marL="285750" lvl="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自底而上</a:t>
            </a:r>
            <a:r>
              <a:rPr lang="en-US" altLang="zh-CN" b="1" kern="0" dirty="0">
                <a:solidFill>
                  <a:srgbClr val="071F65"/>
                </a:solidFill>
                <a:latin typeface="微软雅黑" pitchFamily="34" charset="-122"/>
                <a:ea typeface="微软雅黑" pitchFamily="34" charset="-122"/>
              </a:rPr>
              <a:t>/</a:t>
            </a:r>
            <a:r>
              <a:rPr lang="zh-CN" altLang="en-US" b="1" kern="0" dirty="0">
                <a:solidFill>
                  <a:srgbClr val="071F65"/>
                </a:solidFill>
                <a:latin typeface="微软雅黑" pitchFamily="34" charset="-122"/>
                <a:ea typeface="微软雅黑" pitchFamily="34" charset="-122"/>
              </a:rPr>
              <a:t>自顶而下网络（ </a:t>
            </a:r>
            <a:r>
              <a:rPr lang="en-US" altLang="zh-CN" b="1" kern="0" dirty="0">
                <a:solidFill>
                  <a:srgbClr val="071F65"/>
                </a:solidFill>
                <a:latin typeface="微软雅黑" pitchFamily="34" charset="-122"/>
                <a:ea typeface="微软雅黑" pitchFamily="34" charset="-122"/>
              </a:rPr>
              <a:t>Bottom-up/top-down network </a:t>
            </a:r>
            <a:r>
              <a:rPr lang="zh-CN" altLang="en-US" b="1" kern="0" dirty="0">
                <a:solidFill>
                  <a:srgbClr val="071F65"/>
                </a:solidFill>
                <a:latin typeface="微软雅黑" pitchFamily="34" charset="-122"/>
                <a:ea typeface="微软雅黑" pitchFamily="34" charset="-122"/>
              </a:rPr>
              <a:t>）</a:t>
            </a:r>
            <a:r>
              <a:rPr lang="en-US" altLang="zh-CN" b="1" kern="0" dirty="0">
                <a:solidFill>
                  <a:srgbClr val="071F65"/>
                </a:solidFill>
                <a:latin typeface="微软雅黑" pitchFamily="34" charset="-122"/>
                <a:ea typeface="微软雅黑" pitchFamily="34" charset="-122"/>
              </a:rPr>
              <a:t> (RAS)</a:t>
            </a:r>
          </a:p>
          <a:p>
            <a:pPr marL="285750" lvl="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多任务网络（</a:t>
            </a:r>
            <a:r>
              <a:rPr lang="en-US" altLang="zh-CN" b="1" kern="0" dirty="0">
                <a:solidFill>
                  <a:srgbClr val="071F65"/>
                </a:solidFill>
                <a:latin typeface="微软雅黑" pitchFamily="34" charset="-122"/>
                <a:ea typeface="微软雅黑" pitchFamily="34" charset="-122"/>
              </a:rPr>
              <a:t>Branched network</a:t>
            </a:r>
            <a:r>
              <a:rPr lang="zh-CN" altLang="en-US" b="1" kern="0" dirty="0">
                <a:solidFill>
                  <a:srgbClr val="071F65"/>
                </a:solidFill>
                <a:latin typeface="微软雅黑" pitchFamily="34" charset="-122"/>
                <a:ea typeface="微软雅黑" pitchFamily="34" charset="-122"/>
              </a:rPr>
              <a:t>）</a:t>
            </a:r>
            <a:r>
              <a:rPr lang="en-US" altLang="zh-CN" b="1" kern="0" dirty="0">
                <a:solidFill>
                  <a:srgbClr val="071F65"/>
                </a:solidFill>
                <a:latin typeface="微软雅黑" pitchFamily="34" charset="-122"/>
                <a:ea typeface="微软雅黑" pitchFamily="34" charset="-122"/>
              </a:rPr>
              <a:t> (SU) </a:t>
            </a:r>
          </a:p>
        </p:txBody>
      </p:sp>
      <p:pic>
        <p:nvPicPr>
          <p:cNvPr id="2" name="图片 1">
            <a:extLst>
              <a:ext uri="{FF2B5EF4-FFF2-40B4-BE49-F238E27FC236}">
                <a16:creationId xmlns:a16="http://schemas.microsoft.com/office/drawing/2014/main" id="{261C6363-04BB-4152-85CA-D5C24D679164}"/>
              </a:ext>
            </a:extLst>
          </p:cNvPr>
          <p:cNvPicPr>
            <a:picLocks noChangeAspect="1"/>
          </p:cNvPicPr>
          <p:nvPr/>
        </p:nvPicPr>
        <p:blipFill>
          <a:blip r:embed="rId3"/>
          <a:stretch>
            <a:fillRect/>
          </a:stretch>
        </p:blipFill>
        <p:spPr>
          <a:xfrm>
            <a:off x="353296" y="3787263"/>
            <a:ext cx="11183332" cy="2388400"/>
          </a:xfrm>
          <a:prstGeom prst="rect">
            <a:avLst/>
          </a:prstGeom>
        </p:spPr>
      </p:pic>
      <p:sp>
        <p:nvSpPr>
          <p:cNvPr id="7" name="矩形 6">
            <a:extLst>
              <a:ext uri="{FF2B5EF4-FFF2-40B4-BE49-F238E27FC236}">
                <a16:creationId xmlns:a16="http://schemas.microsoft.com/office/drawing/2014/main" id="{DB533EC1-44D9-40CF-A60A-41111A35543A}"/>
              </a:ext>
            </a:extLst>
          </p:cNvPr>
          <p:cNvSpPr/>
          <p:nvPr/>
        </p:nvSpPr>
        <p:spPr>
          <a:xfrm flipH="1">
            <a:off x="4999290" y="4238714"/>
            <a:ext cx="2315910" cy="193694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5093436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553395"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side-fusion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2" name="矩形 1">
            <a:extLst>
              <a:ext uri="{FF2B5EF4-FFF2-40B4-BE49-F238E27FC236}">
                <a16:creationId xmlns:a16="http://schemas.microsoft.com/office/drawing/2014/main" id="{98E838D9-B3C3-4333-8915-8FC38B050E7D}"/>
              </a:ext>
            </a:extLst>
          </p:cNvPr>
          <p:cNvSpPr/>
          <p:nvPr/>
        </p:nvSpPr>
        <p:spPr>
          <a:xfrm>
            <a:off x="3287341" y="2073458"/>
            <a:ext cx="5919519" cy="369332"/>
          </a:xfrm>
          <a:prstGeom prst="rect">
            <a:avLst/>
          </a:prstGeom>
        </p:spPr>
        <p:txBody>
          <a:bodyPr wrap="square">
            <a:spAutoFit/>
          </a:bodyPr>
          <a:lstStyle/>
          <a:p>
            <a:pPr algn="ctr"/>
            <a:r>
              <a:rPr lang="fr-FR" altLang="zh-CN" dirty="0">
                <a:ln w="0"/>
                <a:solidFill>
                  <a:srgbClr val="002060"/>
                </a:solidFill>
                <a:effectLst>
                  <a:outerShdw blurRad="38100" dist="25400" dir="5400000" algn="ctr" rotWithShape="0">
                    <a:srgbClr val="6E747A">
                      <a:alpha val="43000"/>
                    </a:srgbClr>
                  </a:outerShdw>
                </a:effectLst>
              </a:rPr>
              <a:t>Q. Hou, M.-M. Cheng, X. Hu, A. Borji, Z. Tu, and P. Torr</a:t>
            </a:r>
            <a:endParaRPr lang="zh-CN" altLang="en-US" dirty="0">
              <a:ln w="0"/>
              <a:solidFill>
                <a:srgbClr val="002060"/>
              </a:solidFill>
              <a:effectLst>
                <a:outerShdw blurRad="38100" dist="25400" dir="5400000" algn="ctr" rotWithShape="0">
                  <a:srgbClr val="6E747A">
                    <a:alpha val="43000"/>
                  </a:srgbClr>
                </a:outerShdw>
              </a:effectLst>
            </a:endParaRPr>
          </a:p>
        </p:txBody>
      </p:sp>
      <p:sp>
        <p:nvSpPr>
          <p:cNvPr id="5" name="矩形 4">
            <a:extLst>
              <a:ext uri="{FF2B5EF4-FFF2-40B4-BE49-F238E27FC236}">
                <a16:creationId xmlns:a16="http://schemas.microsoft.com/office/drawing/2014/main" id="{1A260923-0257-4C9C-B1B2-C9B39EA17CB2}"/>
              </a:ext>
            </a:extLst>
          </p:cNvPr>
          <p:cNvSpPr/>
          <p:nvPr/>
        </p:nvSpPr>
        <p:spPr>
          <a:xfrm>
            <a:off x="2186419" y="946779"/>
            <a:ext cx="8121363" cy="1077218"/>
          </a:xfrm>
          <a:prstGeom prst="rect">
            <a:avLst/>
          </a:prstGeom>
          <a:noFill/>
        </p:spPr>
        <p:txBody>
          <a:bodyPr wrap="square" lIns="91440" tIns="45720" rIns="91440" bIns="45720">
            <a:spAutoFit/>
          </a:bodyPr>
          <a:lstStyle/>
          <a:p>
            <a:pPr algn="ctr"/>
            <a:r>
              <a:rPr lang="en-US" altLang="zh-CN" sz="3200" dirty="0">
                <a:ln w="0"/>
                <a:solidFill>
                  <a:srgbClr val="002060"/>
                </a:solidFill>
                <a:effectLst>
                  <a:outerShdw blurRad="38100" dist="25400" dir="5400000" algn="ctr" rotWithShape="0">
                    <a:srgbClr val="6E747A">
                      <a:alpha val="43000"/>
                    </a:srgbClr>
                  </a:outerShdw>
                </a:effectLst>
              </a:rPr>
              <a:t>Deeply supervised salient object detection with short connections</a:t>
            </a:r>
            <a:endParaRPr lang="zh-CN" altLang="en-US" sz="3200" b="0" cap="none" spc="0" dirty="0">
              <a:ln w="0"/>
              <a:solidFill>
                <a:srgbClr val="002060"/>
              </a:solidFill>
              <a:effectLst>
                <a:outerShdw blurRad="38100" dist="25400" dir="5400000" algn="ctr" rotWithShape="0">
                  <a:srgbClr val="6E747A">
                    <a:alpha val="43000"/>
                  </a:srgbClr>
                </a:outerShdw>
              </a:effectLst>
            </a:endParaRPr>
          </a:p>
        </p:txBody>
      </p:sp>
      <p:sp>
        <p:nvSpPr>
          <p:cNvPr id="13" name="文本框 12">
            <a:extLst>
              <a:ext uri="{FF2B5EF4-FFF2-40B4-BE49-F238E27FC236}">
                <a16:creationId xmlns:a16="http://schemas.microsoft.com/office/drawing/2014/main" id="{52E57115-B64E-4A2C-BE64-60264350647A}"/>
              </a:ext>
            </a:extLst>
          </p:cNvPr>
          <p:cNvSpPr txBox="1"/>
          <p:nvPr/>
        </p:nvSpPr>
        <p:spPr>
          <a:xfrm>
            <a:off x="671082" y="3215484"/>
            <a:ext cx="10702053" cy="1751570"/>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现有的基于全卷积网络（</a:t>
            </a:r>
            <a:r>
              <a:rPr lang="en-US" altLang="zh-CN" dirty="0">
                <a:latin typeface="微软雅黑" panose="020B0503020204020204" pitchFamily="34" charset="-122"/>
                <a:ea typeface="微软雅黑" panose="020B0503020204020204" pitchFamily="34" charset="-122"/>
              </a:rPr>
              <a:t>FCN</a:t>
            </a:r>
            <a:r>
              <a:rPr lang="zh-CN" altLang="en-US" dirty="0">
                <a:latin typeface="微软雅黑" panose="020B0503020204020204" pitchFamily="34" charset="-122"/>
                <a:ea typeface="微软雅黑" panose="020B0503020204020204" pitchFamily="34" charset="-122"/>
              </a:rPr>
              <a:t>）的显著性检测模型没有明确地处理空间尺度问题。</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Holistically-Nested Edge Detector(HED)</a:t>
            </a:r>
            <a:r>
              <a:rPr lang="zh-CN" altLang="en-US" dirty="0">
                <a:latin typeface="微软雅黑" panose="020B0503020204020204" pitchFamily="34" charset="-122"/>
                <a:ea typeface="微软雅黑" panose="020B0503020204020204" pitchFamily="34" charset="-122"/>
              </a:rPr>
              <a:t>在边缘检测中提供了跳跃层结构（</a:t>
            </a:r>
            <a:r>
              <a:rPr lang="en-US" altLang="zh-CN" dirty="0">
                <a:latin typeface="微软雅黑" panose="020B0503020204020204" pitchFamily="34" charset="-122"/>
                <a:ea typeface="微软雅黑" panose="020B0503020204020204" pitchFamily="34" charset="-122"/>
              </a:rPr>
              <a:t>skip-layer</a:t>
            </a:r>
            <a:r>
              <a:rPr lang="zh-CN" altLang="en-US" dirty="0">
                <a:latin typeface="微软雅黑" panose="020B0503020204020204" pitchFamily="34" charset="-122"/>
                <a:ea typeface="微软雅黑" panose="020B0503020204020204" pitchFamily="34" charset="-122"/>
              </a:rPr>
              <a:t>）处理空间尺度问题，但</a:t>
            </a:r>
            <a:r>
              <a:rPr lang="en-US" altLang="zh-CN" dirty="0">
                <a:latin typeface="微软雅黑" panose="020B0503020204020204" pitchFamily="34" charset="-122"/>
                <a:ea typeface="微软雅黑" panose="020B0503020204020204" pitchFamily="34" charset="-122"/>
              </a:rPr>
              <a:t>HED</a:t>
            </a:r>
            <a:r>
              <a:rPr lang="zh-CN" altLang="en-US" dirty="0">
                <a:latin typeface="微软雅黑" panose="020B0503020204020204" pitchFamily="34" charset="-122"/>
                <a:ea typeface="微软雅黑" panose="020B0503020204020204" pitchFamily="34" charset="-122"/>
              </a:rPr>
              <a:t>在显著性检测上性能并不明显。</a:t>
            </a:r>
          </a:p>
        </p:txBody>
      </p:sp>
      <p:sp>
        <p:nvSpPr>
          <p:cNvPr id="9" name="矩形 8">
            <a:extLst>
              <a:ext uri="{FF2B5EF4-FFF2-40B4-BE49-F238E27FC236}">
                <a16:creationId xmlns:a16="http://schemas.microsoft.com/office/drawing/2014/main" id="{F756F96C-EE44-4DE3-8224-BABE66C63729}"/>
              </a:ext>
            </a:extLst>
          </p:cNvPr>
          <p:cNvSpPr/>
          <p:nvPr/>
        </p:nvSpPr>
        <p:spPr>
          <a:xfrm>
            <a:off x="4171209" y="2492251"/>
            <a:ext cx="4151783" cy="369332"/>
          </a:xfrm>
          <a:prstGeom prst="rect">
            <a:avLst/>
          </a:prstGeom>
        </p:spPr>
        <p:txBody>
          <a:bodyPr wrap="square">
            <a:spAutoFit/>
          </a:bodyPr>
          <a:lstStyle/>
          <a:p>
            <a:pPr algn="ctr"/>
            <a:r>
              <a:rPr lang="en-US" altLang="zh-CN" dirty="0"/>
              <a:t>CVPR2017</a:t>
            </a:r>
            <a:endParaRPr lang="en-US" altLang="zh-CN" sz="1600" dirty="0"/>
          </a:p>
        </p:txBody>
      </p:sp>
    </p:spTree>
    <p:extLst>
      <p:ext uri="{BB962C8B-B14F-4D97-AF65-F5344CB8AC3E}">
        <p14:creationId xmlns:p14="http://schemas.microsoft.com/office/powerpoint/2010/main" val="311892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663728"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显著性检测（</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Saliency Detection </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a:t>
            </a:r>
          </a:p>
        </p:txBody>
      </p:sp>
      <p:pic>
        <p:nvPicPr>
          <p:cNvPr id="2" name="图片 1">
            <a:extLst>
              <a:ext uri="{FF2B5EF4-FFF2-40B4-BE49-F238E27FC236}">
                <a16:creationId xmlns:a16="http://schemas.microsoft.com/office/drawing/2014/main" id="{66BB486C-D454-4700-BCB8-BBE8E695B5D0}"/>
              </a:ext>
            </a:extLst>
          </p:cNvPr>
          <p:cNvPicPr>
            <a:picLocks noChangeAspect="1"/>
          </p:cNvPicPr>
          <p:nvPr/>
        </p:nvPicPr>
        <p:blipFill>
          <a:blip r:embed="rId3"/>
          <a:stretch>
            <a:fillRect/>
          </a:stretch>
        </p:blipFill>
        <p:spPr>
          <a:xfrm>
            <a:off x="1707949" y="2990014"/>
            <a:ext cx="3710254" cy="2477531"/>
          </a:xfrm>
          <a:prstGeom prst="rect">
            <a:avLst/>
          </a:prstGeom>
        </p:spPr>
      </p:pic>
      <p:pic>
        <p:nvPicPr>
          <p:cNvPr id="3" name="图片 2">
            <a:extLst>
              <a:ext uri="{FF2B5EF4-FFF2-40B4-BE49-F238E27FC236}">
                <a16:creationId xmlns:a16="http://schemas.microsoft.com/office/drawing/2014/main" id="{5E42D356-A1CA-4E56-8719-557F53AA4708}"/>
              </a:ext>
            </a:extLst>
          </p:cNvPr>
          <p:cNvPicPr>
            <a:picLocks noChangeAspect="1"/>
          </p:cNvPicPr>
          <p:nvPr/>
        </p:nvPicPr>
        <p:blipFill>
          <a:blip r:embed="rId4"/>
          <a:stretch>
            <a:fillRect/>
          </a:stretch>
        </p:blipFill>
        <p:spPr>
          <a:xfrm>
            <a:off x="6254806" y="2990014"/>
            <a:ext cx="3759013" cy="2477531"/>
          </a:xfrm>
          <a:prstGeom prst="rect">
            <a:avLst/>
          </a:prstGeom>
        </p:spPr>
      </p:pic>
      <p:sp>
        <p:nvSpPr>
          <p:cNvPr id="8" name="文本框 7">
            <a:extLst>
              <a:ext uri="{FF2B5EF4-FFF2-40B4-BE49-F238E27FC236}">
                <a16:creationId xmlns:a16="http://schemas.microsoft.com/office/drawing/2014/main" id="{2C5A43A8-FD07-42E5-A06A-A50B76590E0E}"/>
              </a:ext>
            </a:extLst>
          </p:cNvPr>
          <p:cNvSpPr txBox="1"/>
          <p:nvPr/>
        </p:nvSpPr>
        <p:spPr>
          <a:xfrm>
            <a:off x="870378" y="1146127"/>
            <a:ext cx="9825873" cy="1336071"/>
          </a:xfrm>
          <a:prstGeom prst="rect">
            <a:avLst/>
          </a:prstGeom>
          <a:noFill/>
        </p:spPr>
        <p:txBody>
          <a:bodyPr wrap="square" rtlCol="0">
            <a:spAutoFit/>
          </a:bodyPr>
          <a:lstStyle/>
          <a:p>
            <a:pPr lvl="0">
              <a:lnSpc>
                <a:spcPct val="150000"/>
              </a:lnSpc>
            </a:pPr>
            <a:r>
              <a:rPr lang="zh-CN" altLang="en-US" sz="2000" b="1" kern="0" dirty="0">
                <a:solidFill>
                  <a:srgbClr val="071F65"/>
                </a:solidFill>
                <a:latin typeface="微软雅黑" pitchFamily="34" charset="-122"/>
                <a:ea typeface="微软雅黑" pitchFamily="34" charset="-122"/>
              </a:rPr>
              <a:t>视觉注意力机制：</a:t>
            </a:r>
          </a:p>
          <a:p>
            <a:pPr lvl="0">
              <a:lnSpc>
                <a:spcPct val="150000"/>
              </a:lnSpc>
            </a:pPr>
            <a:r>
              <a:rPr lang="zh-CN" altLang="en-US" kern="0" dirty="0">
                <a:latin typeface="微软雅黑" pitchFamily="34" charset="-122"/>
                <a:ea typeface="微软雅黑" pitchFamily="34" charset="-122"/>
              </a:rPr>
              <a:t>人类视觉系统在处理复杂的视觉数据时，能够迅速将有限的神经计算资源分配给场景中的关键部分的能力。</a:t>
            </a:r>
          </a:p>
        </p:txBody>
      </p:sp>
    </p:spTree>
    <p:extLst>
      <p:ext uri="{BB962C8B-B14F-4D97-AF65-F5344CB8AC3E}">
        <p14:creationId xmlns:p14="http://schemas.microsoft.com/office/powerpoint/2010/main" val="18489890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553395"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side-fusion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5" name="文本框 4">
            <a:extLst>
              <a:ext uri="{FF2B5EF4-FFF2-40B4-BE49-F238E27FC236}">
                <a16:creationId xmlns:a16="http://schemas.microsoft.com/office/drawing/2014/main" id="{0FB7801A-3AAE-43AA-9F99-572BCF6438B9}"/>
              </a:ext>
            </a:extLst>
          </p:cNvPr>
          <p:cNvSpPr txBox="1"/>
          <p:nvPr/>
        </p:nvSpPr>
        <p:spPr>
          <a:xfrm>
            <a:off x="427662" y="820797"/>
            <a:ext cx="7258639" cy="400110"/>
          </a:xfrm>
          <a:prstGeom prst="rect">
            <a:avLst/>
          </a:prstGeom>
          <a:noFill/>
        </p:spPr>
        <p:txBody>
          <a:bodyPr wrap="square" rtlCol="0">
            <a:spAutoFit/>
          </a:bodyPr>
          <a:lstStyle/>
          <a:p>
            <a:r>
              <a:rPr lang="en-US" altLang="zh-CN" sz="2000" b="1" kern="0" dirty="0">
                <a:solidFill>
                  <a:srgbClr val="071F65"/>
                </a:solidFill>
                <a:cs typeface="+mn-ea"/>
                <a:sym typeface="+mn-lt"/>
              </a:rPr>
              <a:t>HED</a:t>
            </a:r>
            <a:r>
              <a:rPr lang="zh-CN" altLang="en-US" sz="2000" b="1" kern="0" dirty="0">
                <a:solidFill>
                  <a:srgbClr val="071F65"/>
                </a:solidFill>
                <a:cs typeface="+mn-ea"/>
                <a:sym typeface="+mn-lt"/>
              </a:rPr>
              <a:t>网络结构：</a:t>
            </a:r>
          </a:p>
        </p:txBody>
      </p:sp>
      <p:pic>
        <p:nvPicPr>
          <p:cNvPr id="2" name="图片 1">
            <a:extLst>
              <a:ext uri="{FF2B5EF4-FFF2-40B4-BE49-F238E27FC236}">
                <a16:creationId xmlns:a16="http://schemas.microsoft.com/office/drawing/2014/main" id="{44716A36-E523-4D89-8D44-C357B2191439}"/>
              </a:ext>
            </a:extLst>
          </p:cNvPr>
          <p:cNvPicPr>
            <a:picLocks noChangeAspect="1"/>
          </p:cNvPicPr>
          <p:nvPr/>
        </p:nvPicPr>
        <p:blipFill>
          <a:blip r:embed="rId3"/>
          <a:stretch>
            <a:fillRect/>
          </a:stretch>
        </p:blipFill>
        <p:spPr>
          <a:xfrm>
            <a:off x="834165" y="1612614"/>
            <a:ext cx="10838808" cy="1828735"/>
          </a:xfrm>
          <a:prstGeom prst="rect">
            <a:avLst/>
          </a:prstGeom>
        </p:spPr>
      </p:pic>
      <p:sp>
        <p:nvSpPr>
          <p:cNvPr id="7" name="矩形 6">
            <a:extLst>
              <a:ext uri="{FF2B5EF4-FFF2-40B4-BE49-F238E27FC236}">
                <a16:creationId xmlns:a16="http://schemas.microsoft.com/office/drawing/2014/main" id="{27091E80-BF4E-465E-9BE1-0CFCC360151A}"/>
              </a:ext>
            </a:extLst>
          </p:cNvPr>
          <p:cNvSpPr/>
          <p:nvPr/>
        </p:nvSpPr>
        <p:spPr>
          <a:xfrm>
            <a:off x="737824" y="3946992"/>
            <a:ext cx="10716351" cy="2120902"/>
          </a:xfrm>
          <a:prstGeom prst="rect">
            <a:avLst/>
          </a:prstGeom>
          <a:noFill/>
          <a:ln>
            <a:noFill/>
          </a:ln>
        </p:spPr>
        <p:txBody>
          <a:bodyPr wrap="square">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）超列 </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Hypercolunm</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the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concatenation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of</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features</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corresponding</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spatial</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location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across</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the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layers</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of the deep network</a:t>
            </a:r>
            <a:endParaRPr lang="zh-CN" altLang="en-US"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）全卷积</a:t>
            </a:r>
            <a:r>
              <a:rPr lang="en-US" altLang="zh-CN" dirty="0">
                <a:latin typeface="微软雅黑" panose="020B0503020204020204" pitchFamily="34" charset="-122"/>
                <a:ea typeface="微软雅黑" panose="020B0503020204020204" pitchFamily="34" charset="-122"/>
              </a:rPr>
              <a:t>-8stride(FCN-8s)</a:t>
            </a: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）整体嵌套的边缘检测</a:t>
            </a:r>
            <a:r>
              <a:rPr lang="en-US" altLang="zh-CN" dirty="0">
                <a:latin typeface="微软雅黑" panose="020B0503020204020204" pitchFamily="34" charset="-122"/>
                <a:ea typeface="微软雅黑" panose="020B0503020204020204" pitchFamily="34" charset="-122"/>
              </a:rPr>
              <a:t>(holistically-nested edge detection HED)</a:t>
            </a: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  (d)</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(e)</a:t>
            </a:r>
            <a:r>
              <a:rPr lang="zh-CN" altLang="en-US" dirty="0">
                <a:latin typeface="微软雅黑" panose="020B0503020204020204" pitchFamily="34" charset="-122"/>
                <a:ea typeface="微软雅黑" panose="020B0503020204020204" pitchFamily="34" charset="-122"/>
              </a:rPr>
              <a:t>本文采用的网络（</a:t>
            </a:r>
            <a:r>
              <a:rPr lang="en-US" altLang="zh-CN" dirty="0">
                <a:latin typeface="微软雅黑" panose="020B0503020204020204" pitchFamily="34" charset="-122"/>
                <a:ea typeface="微软雅黑" panose="020B0503020204020204" pitchFamily="34" charset="-122"/>
              </a:rPr>
              <a:t>the adopted network</a:t>
            </a:r>
            <a:r>
              <a:rPr lang="zh-CN" altLang="en-US" dirty="0">
                <a:latin typeface="微软雅黑" panose="020B0503020204020204" pitchFamily="34" charset="-122"/>
                <a:ea typeface="微软雅黑" panose="020B0503020204020204" pitchFamily="34" charset="-122"/>
              </a:rPr>
              <a:t>）。</a:t>
            </a:r>
            <a:endParaRPr lang="en-US"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FB1247D3-20BE-4ABA-9CC1-5B02B52C8D2E}"/>
              </a:ext>
            </a:extLst>
          </p:cNvPr>
          <p:cNvSpPr/>
          <p:nvPr/>
        </p:nvSpPr>
        <p:spPr>
          <a:xfrm>
            <a:off x="4540102" y="1115090"/>
            <a:ext cx="1924493" cy="268837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2338707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553395"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side-fusion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1236480" y="5206264"/>
            <a:ext cx="9719035" cy="874407"/>
          </a:xfrm>
          <a:prstGeom prst="rect">
            <a:avLst/>
          </a:prstGeom>
          <a:ln>
            <a:noFill/>
          </a:ln>
        </p:spPr>
        <p:txBody>
          <a:bodyPr wrap="square">
            <a:spAutoFit/>
          </a:bodyPr>
          <a:lstStyle/>
          <a:p>
            <a:pPr marL="285750" indent="-285750">
              <a:lnSpc>
                <a:spcPct val="150000"/>
              </a:lnSpc>
              <a:buFont typeface="Wingdings" panose="05000000000000000000" pitchFamily="2" charset="2"/>
              <a:buChar char="Ø"/>
              <a:defRPr/>
            </a:pPr>
            <a:r>
              <a:rPr lang="zh-CN" altLang="en-US" dirty="0">
                <a:solidFill>
                  <a:prstClr val="black"/>
                </a:solidFill>
                <a:latin typeface="微软雅黑" panose="020B0503020204020204" pitchFamily="34" charset="-122"/>
                <a:ea typeface="微软雅黑" panose="020B0503020204020204" pitchFamily="34" charset="-122"/>
              </a:rPr>
              <a:t>较深的侧分支输出编码高层次的知识，可以更好地定位突出的对象</a:t>
            </a:r>
            <a:endParaRPr lang="en-US" altLang="zh-CN" dirty="0">
              <a:solidFill>
                <a:prstClr val="black"/>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defRPr/>
            </a:pPr>
            <a:r>
              <a:rPr lang="zh-CN" altLang="en-US" dirty="0">
                <a:solidFill>
                  <a:prstClr val="black"/>
                </a:solidFill>
                <a:latin typeface="微软雅黑" panose="020B0503020204020204" pitchFamily="34" charset="-122"/>
                <a:ea typeface="微软雅黑" panose="020B0503020204020204" pitchFamily="34" charset="-122"/>
              </a:rPr>
              <a:t>较浅侧分支输出捕捉丰富的空间信息</a:t>
            </a:r>
            <a:endParaRPr lang="en-US" altLang="zh-CN"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1CE49D86-2CA7-4CF2-8F8B-7EEB868BFCC4}"/>
              </a:ext>
            </a:extLst>
          </p:cNvPr>
          <p:cNvPicPr>
            <a:picLocks noChangeAspect="1"/>
          </p:cNvPicPr>
          <p:nvPr/>
        </p:nvPicPr>
        <p:blipFill>
          <a:blip r:embed="rId3"/>
          <a:stretch>
            <a:fillRect/>
          </a:stretch>
        </p:blipFill>
        <p:spPr>
          <a:xfrm>
            <a:off x="1717962" y="860084"/>
            <a:ext cx="8756073" cy="4107179"/>
          </a:xfrm>
          <a:prstGeom prst="rect">
            <a:avLst/>
          </a:prstGeom>
        </p:spPr>
      </p:pic>
    </p:spTree>
    <p:extLst>
      <p:ext uri="{BB962C8B-B14F-4D97-AF65-F5344CB8AC3E}">
        <p14:creationId xmlns:p14="http://schemas.microsoft.com/office/powerpoint/2010/main" val="40279079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553395"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side-fusion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3" name="图片 2">
            <a:extLst>
              <a:ext uri="{FF2B5EF4-FFF2-40B4-BE49-F238E27FC236}">
                <a16:creationId xmlns:a16="http://schemas.microsoft.com/office/drawing/2014/main" id="{64C66623-8E0C-48D5-B478-D7809B1EA16B}"/>
              </a:ext>
            </a:extLst>
          </p:cNvPr>
          <p:cNvPicPr>
            <a:picLocks noChangeAspect="1"/>
          </p:cNvPicPr>
          <p:nvPr/>
        </p:nvPicPr>
        <p:blipFill>
          <a:blip r:embed="rId3"/>
          <a:stretch>
            <a:fillRect/>
          </a:stretch>
        </p:blipFill>
        <p:spPr>
          <a:xfrm>
            <a:off x="687726" y="1327407"/>
            <a:ext cx="6084654" cy="3432538"/>
          </a:xfrm>
          <a:prstGeom prst="rect">
            <a:avLst/>
          </a:prstGeom>
        </p:spPr>
      </p:pic>
      <p:sp>
        <p:nvSpPr>
          <p:cNvPr id="7" name="文本框 6">
            <a:extLst>
              <a:ext uri="{FF2B5EF4-FFF2-40B4-BE49-F238E27FC236}">
                <a16:creationId xmlns:a16="http://schemas.microsoft.com/office/drawing/2014/main" id="{3E0F07E4-C73C-432A-8E00-83723EE0C9A6}"/>
              </a:ext>
            </a:extLst>
          </p:cNvPr>
          <p:cNvSpPr txBox="1"/>
          <p:nvPr/>
        </p:nvSpPr>
        <p:spPr>
          <a:xfrm>
            <a:off x="1030173" y="5227440"/>
            <a:ext cx="10568538" cy="1289456"/>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       在</a:t>
            </a:r>
            <a:r>
              <a:rPr lang="en-US" altLang="zh-CN" dirty="0" err="1">
                <a:latin typeface="微软雅黑" panose="020B0503020204020204" pitchFamily="34" charset="-122"/>
                <a:ea typeface="微软雅黑" panose="020B0503020204020204" pitchFamily="34" charset="-122"/>
              </a:rPr>
              <a:t>VGGNet</a:t>
            </a:r>
            <a:r>
              <a:rPr lang="zh-CN" altLang="en-US" dirty="0">
                <a:latin typeface="微软雅黑" panose="020B0503020204020204" pitchFamily="34" charset="-122"/>
                <a:ea typeface="微软雅黑" panose="020B0503020204020204" pitchFamily="34" charset="-122"/>
              </a:rPr>
              <a:t>的每一个</a:t>
            </a:r>
            <a:r>
              <a:rPr lang="en-US" altLang="zh-CN" dirty="0">
                <a:latin typeface="微软雅黑" panose="020B0503020204020204" pitchFamily="34" charset="-122"/>
                <a:ea typeface="微软雅黑" panose="020B0503020204020204" pitchFamily="34" charset="-122"/>
              </a:rPr>
              <a:t>stage</a:t>
            </a:r>
            <a:r>
              <a:rPr lang="zh-CN" altLang="en-US" dirty="0">
                <a:latin typeface="微软雅黑" panose="020B0503020204020204" pitchFamily="34" charset="-122"/>
                <a:ea typeface="微软雅黑" panose="020B0503020204020204" pitchFamily="34" charset="-122"/>
              </a:rPr>
              <a:t>的最后一个卷积层上连接上</a:t>
            </a:r>
            <a:r>
              <a:rPr lang="en-US" altLang="zh-CN" dirty="0">
                <a:latin typeface="微软雅黑" panose="020B0503020204020204" pitchFamily="34" charset="-122"/>
                <a:ea typeface="微软雅黑" panose="020B0503020204020204" pitchFamily="34" charset="-122"/>
              </a:rPr>
              <a:t>side output</a:t>
            </a:r>
            <a:r>
              <a:rPr lang="zh-CN" altLang="en-US" dirty="0">
                <a:latin typeface="微软雅黑" panose="020B0503020204020204" pitchFamily="34" charset="-122"/>
                <a:ea typeface="微软雅黑" panose="020B0503020204020204" pitchFamily="34" charset="-122"/>
              </a:rPr>
              <a:t>层，并将高层信息通过</a:t>
            </a:r>
            <a:r>
              <a:rPr lang="en-US" altLang="zh-CN" dirty="0">
                <a:latin typeface="微软雅黑" panose="020B0503020204020204" pitchFamily="34" charset="-122"/>
                <a:ea typeface="微软雅黑" panose="020B0503020204020204" pitchFamily="34" charset="-122"/>
              </a:rPr>
              <a:t>short connection</a:t>
            </a:r>
            <a:r>
              <a:rPr lang="zh-CN" altLang="en-US" dirty="0">
                <a:latin typeface="微软雅黑" panose="020B0503020204020204" pitchFamily="34" charset="-122"/>
                <a:ea typeface="微软雅黑" panose="020B0503020204020204" pitchFamily="34" charset="-122"/>
              </a:rPr>
              <a:t>连接到低层，然后分别与</a:t>
            </a:r>
            <a:r>
              <a:rPr lang="en-US" altLang="zh-CN" dirty="0">
                <a:latin typeface="微软雅黑" panose="020B0503020204020204" pitchFamily="34" charset="-122"/>
                <a:ea typeface="微软雅黑" panose="020B0503020204020204" pitchFamily="34" charset="-122"/>
              </a:rPr>
              <a:t>ground-truth</a:t>
            </a:r>
            <a:r>
              <a:rPr lang="zh-CN" altLang="en-US" dirty="0">
                <a:latin typeface="微软雅黑" panose="020B0503020204020204" pitchFamily="34" charset="-122"/>
                <a:ea typeface="微软雅黑" panose="020B0503020204020204" pitchFamily="34" charset="-122"/>
              </a:rPr>
              <a:t>计算交叉熵损失。最后将所有输出进行融合，融合后的输出再与</a:t>
            </a:r>
            <a:r>
              <a:rPr lang="en-US" altLang="zh-CN" dirty="0">
                <a:latin typeface="微软雅黑" panose="020B0503020204020204" pitchFamily="34" charset="-122"/>
                <a:ea typeface="微软雅黑" panose="020B0503020204020204" pitchFamily="34" charset="-122"/>
              </a:rPr>
              <a:t>ground-truth</a:t>
            </a:r>
            <a:r>
              <a:rPr lang="zh-CN" altLang="en-US" dirty="0">
                <a:latin typeface="微软雅黑" panose="020B0503020204020204" pitchFamily="34" charset="-122"/>
                <a:ea typeface="微软雅黑" panose="020B0503020204020204" pitchFamily="34" charset="-122"/>
              </a:rPr>
              <a:t>计算交叉熵损失。</a:t>
            </a:r>
          </a:p>
        </p:txBody>
      </p:sp>
      <p:sp>
        <p:nvSpPr>
          <p:cNvPr id="9" name="文本框 8">
            <a:extLst>
              <a:ext uri="{FF2B5EF4-FFF2-40B4-BE49-F238E27FC236}">
                <a16:creationId xmlns:a16="http://schemas.microsoft.com/office/drawing/2014/main" id="{D49713E7-C0EA-44F9-8B7D-9C62A023920A}"/>
              </a:ext>
            </a:extLst>
          </p:cNvPr>
          <p:cNvSpPr txBox="1"/>
          <p:nvPr/>
        </p:nvSpPr>
        <p:spPr>
          <a:xfrm>
            <a:off x="427662" y="820797"/>
            <a:ext cx="7258639" cy="400110"/>
          </a:xfrm>
          <a:prstGeom prst="rect">
            <a:avLst/>
          </a:prstGeom>
          <a:noFill/>
        </p:spPr>
        <p:txBody>
          <a:bodyPr wrap="square" rtlCol="0">
            <a:spAutoFit/>
          </a:bodyPr>
          <a:lstStyle/>
          <a:p>
            <a:r>
              <a:rPr lang="zh-CN" altLang="en-US" sz="2000" b="1" kern="0" dirty="0">
                <a:solidFill>
                  <a:srgbClr val="071F65"/>
                </a:solidFill>
                <a:cs typeface="+mn-ea"/>
                <a:sym typeface="+mn-lt"/>
              </a:rPr>
              <a:t>模型结构：</a:t>
            </a:r>
          </a:p>
        </p:txBody>
      </p:sp>
      <p:pic>
        <p:nvPicPr>
          <p:cNvPr id="10" name="图片 9">
            <a:extLst>
              <a:ext uri="{FF2B5EF4-FFF2-40B4-BE49-F238E27FC236}">
                <a16:creationId xmlns:a16="http://schemas.microsoft.com/office/drawing/2014/main" id="{A779D7C4-4228-4BC7-A06C-F08C8107BA3A}"/>
              </a:ext>
            </a:extLst>
          </p:cNvPr>
          <p:cNvPicPr>
            <a:picLocks noChangeAspect="1"/>
          </p:cNvPicPr>
          <p:nvPr/>
        </p:nvPicPr>
        <p:blipFill>
          <a:blip r:embed="rId4"/>
          <a:stretch>
            <a:fillRect/>
          </a:stretch>
        </p:blipFill>
        <p:spPr>
          <a:xfrm>
            <a:off x="7193533" y="1195065"/>
            <a:ext cx="4551876" cy="699213"/>
          </a:xfrm>
          <a:prstGeom prst="rect">
            <a:avLst/>
          </a:prstGeom>
        </p:spPr>
      </p:pic>
      <p:pic>
        <p:nvPicPr>
          <p:cNvPr id="11" name="图片 10">
            <a:extLst>
              <a:ext uri="{FF2B5EF4-FFF2-40B4-BE49-F238E27FC236}">
                <a16:creationId xmlns:a16="http://schemas.microsoft.com/office/drawing/2014/main" id="{FCBC3228-B7FB-4546-AA72-F92E324A6BBE}"/>
              </a:ext>
            </a:extLst>
          </p:cNvPr>
          <p:cNvPicPr>
            <a:picLocks noChangeAspect="1"/>
          </p:cNvPicPr>
          <p:nvPr/>
        </p:nvPicPr>
        <p:blipFill>
          <a:blip r:embed="rId5"/>
          <a:stretch>
            <a:fillRect/>
          </a:stretch>
        </p:blipFill>
        <p:spPr>
          <a:xfrm>
            <a:off x="7193533" y="2460771"/>
            <a:ext cx="4280910" cy="1936457"/>
          </a:xfrm>
          <a:prstGeom prst="rect">
            <a:avLst/>
          </a:prstGeom>
        </p:spPr>
      </p:pic>
    </p:spTree>
    <p:extLst>
      <p:ext uri="{BB962C8B-B14F-4D97-AF65-F5344CB8AC3E}">
        <p14:creationId xmlns:p14="http://schemas.microsoft.com/office/powerpoint/2010/main" val="3951708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553395"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side-fusion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5" name="文本框 4">
            <a:extLst>
              <a:ext uri="{FF2B5EF4-FFF2-40B4-BE49-F238E27FC236}">
                <a16:creationId xmlns:a16="http://schemas.microsoft.com/office/drawing/2014/main" id="{9B449D4A-4FF7-4A46-9D26-D64F432C4120}"/>
              </a:ext>
            </a:extLst>
          </p:cNvPr>
          <p:cNvSpPr txBox="1"/>
          <p:nvPr/>
        </p:nvSpPr>
        <p:spPr>
          <a:xfrm>
            <a:off x="427662" y="820797"/>
            <a:ext cx="7258639" cy="400110"/>
          </a:xfrm>
          <a:prstGeom prst="rect">
            <a:avLst/>
          </a:prstGeom>
          <a:noFill/>
        </p:spPr>
        <p:txBody>
          <a:bodyPr wrap="square" rtlCol="0">
            <a:spAutoFit/>
          </a:bodyPr>
          <a:lstStyle/>
          <a:p>
            <a:r>
              <a:rPr lang="en-US" altLang="zh-CN" sz="2000" b="1" kern="0" dirty="0">
                <a:solidFill>
                  <a:srgbClr val="071F65"/>
                </a:solidFill>
                <a:cs typeface="+mn-ea"/>
                <a:sym typeface="+mn-lt"/>
              </a:rPr>
              <a:t>Short connections</a:t>
            </a:r>
            <a:r>
              <a:rPr lang="zh-CN" altLang="en-US" sz="2000" b="1" kern="0" dirty="0">
                <a:solidFill>
                  <a:srgbClr val="071F65"/>
                </a:solidFill>
                <a:cs typeface="+mn-ea"/>
                <a:sym typeface="+mn-lt"/>
              </a:rPr>
              <a:t>：</a:t>
            </a:r>
          </a:p>
        </p:txBody>
      </p:sp>
      <p:pic>
        <p:nvPicPr>
          <p:cNvPr id="2" name="图片 1">
            <a:extLst>
              <a:ext uri="{FF2B5EF4-FFF2-40B4-BE49-F238E27FC236}">
                <a16:creationId xmlns:a16="http://schemas.microsoft.com/office/drawing/2014/main" id="{93638BAC-DF14-4219-9066-019CDB02AEE1}"/>
              </a:ext>
            </a:extLst>
          </p:cNvPr>
          <p:cNvPicPr>
            <a:picLocks noChangeAspect="1"/>
          </p:cNvPicPr>
          <p:nvPr/>
        </p:nvPicPr>
        <p:blipFill>
          <a:blip r:embed="rId3"/>
          <a:stretch>
            <a:fillRect/>
          </a:stretch>
        </p:blipFill>
        <p:spPr>
          <a:xfrm>
            <a:off x="6772154" y="1850921"/>
            <a:ext cx="4970947" cy="3156157"/>
          </a:xfrm>
          <a:prstGeom prst="rect">
            <a:avLst/>
          </a:prstGeom>
        </p:spPr>
      </p:pic>
      <p:sp>
        <p:nvSpPr>
          <p:cNvPr id="15" name="文本框 14">
            <a:extLst>
              <a:ext uri="{FF2B5EF4-FFF2-40B4-BE49-F238E27FC236}">
                <a16:creationId xmlns:a16="http://schemas.microsoft.com/office/drawing/2014/main" id="{9CF88D98-239C-4792-88FF-B9248D331B8A}"/>
              </a:ext>
            </a:extLst>
          </p:cNvPr>
          <p:cNvSpPr txBox="1"/>
          <p:nvPr/>
        </p:nvSpPr>
        <p:spPr>
          <a:xfrm>
            <a:off x="7224288" y="5109524"/>
            <a:ext cx="924026" cy="307777"/>
          </a:xfrm>
          <a:prstGeom prst="rect">
            <a:avLst/>
          </a:prstGeom>
          <a:noFill/>
        </p:spPr>
        <p:txBody>
          <a:bodyPr wrap="square" rtlCol="0">
            <a:spAutoFit/>
          </a:bodyPr>
          <a:lstStyle/>
          <a:p>
            <a:r>
              <a:rPr lang="en-US" altLang="zh-CN" sz="1400" dirty="0"/>
              <a:t>A</a:t>
            </a:r>
            <a:r>
              <a:rPr lang="en-US" altLang="zh-CN" sz="1400" baseline="-25000" dirty="0"/>
              <a:t>side</a:t>
            </a:r>
            <a:endParaRPr lang="zh-CN" altLang="en-US" sz="1400" baseline="-25000" dirty="0"/>
          </a:p>
        </p:txBody>
      </p:sp>
      <p:sp>
        <p:nvSpPr>
          <p:cNvPr id="16" name="文本框 15">
            <a:extLst>
              <a:ext uri="{FF2B5EF4-FFF2-40B4-BE49-F238E27FC236}">
                <a16:creationId xmlns:a16="http://schemas.microsoft.com/office/drawing/2014/main" id="{EDA6444B-3BC9-41B3-99E5-7B099625ED70}"/>
              </a:ext>
            </a:extLst>
          </p:cNvPr>
          <p:cNvSpPr txBox="1"/>
          <p:nvPr/>
        </p:nvSpPr>
        <p:spPr>
          <a:xfrm>
            <a:off x="10116152" y="5109523"/>
            <a:ext cx="924026" cy="307777"/>
          </a:xfrm>
          <a:prstGeom prst="rect">
            <a:avLst/>
          </a:prstGeom>
          <a:noFill/>
        </p:spPr>
        <p:txBody>
          <a:bodyPr wrap="square" rtlCol="0">
            <a:spAutoFit/>
          </a:bodyPr>
          <a:lstStyle/>
          <a:p>
            <a:r>
              <a:rPr lang="en-US" altLang="zh-CN" sz="1400" dirty="0"/>
              <a:t>R</a:t>
            </a:r>
            <a:r>
              <a:rPr lang="en-US" altLang="zh-CN" sz="1400" baseline="-25000" dirty="0"/>
              <a:t>side</a:t>
            </a:r>
            <a:endParaRPr lang="zh-CN" altLang="en-US" sz="1400" baseline="-25000" dirty="0"/>
          </a:p>
        </p:txBody>
      </p:sp>
      <p:sp>
        <p:nvSpPr>
          <p:cNvPr id="18" name="文本框 17">
            <a:extLst>
              <a:ext uri="{FF2B5EF4-FFF2-40B4-BE49-F238E27FC236}">
                <a16:creationId xmlns:a16="http://schemas.microsoft.com/office/drawing/2014/main" id="{7D9A013C-C0A2-4579-8C99-7B4787EAA3C4}"/>
              </a:ext>
            </a:extLst>
          </p:cNvPr>
          <p:cNvSpPr txBox="1"/>
          <p:nvPr/>
        </p:nvSpPr>
        <p:spPr>
          <a:xfrm>
            <a:off x="448899" y="3422567"/>
            <a:ext cx="6250284" cy="1704954"/>
          </a:xfrm>
          <a:prstGeom prst="rect">
            <a:avLst/>
          </a:prstGeom>
          <a:noFill/>
        </p:spPr>
        <p:txBody>
          <a:bodyPr wrap="square" rtlCol="0">
            <a:spAutoFit/>
          </a:bodyPr>
          <a:lstStyle/>
          <a:p>
            <a:pPr>
              <a:lnSpc>
                <a:spcPct val="150000"/>
              </a:lnSpc>
            </a:pPr>
            <a:r>
              <a:rPr lang="zh-CN" altLang="en-US" dirty="0"/>
              <a:t>       其中，      为第</a:t>
            </a:r>
            <a:r>
              <a:rPr lang="en-US" altLang="zh-CN" dirty="0"/>
              <a:t>m</a:t>
            </a:r>
            <a:r>
              <a:rPr lang="zh-CN" altLang="en-US" dirty="0"/>
              <a:t>个</a:t>
            </a:r>
            <a:r>
              <a:rPr lang="en-US" altLang="zh-CN" dirty="0"/>
              <a:t>side output</a:t>
            </a:r>
            <a:r>
              <a:rPr lang="zh-CN" altLang="en-US" dirty="0"/>
              <a:t>      </a:t>
            </a:r>
            <a:endParaRPr lang="en-US" altLang="zh-CN" dirty="0"/>
          </a:p>
          <a:p>
            <a:pPr>
              <a:lnSpc>
                <a:spcPct val="150000"/>
              </a:lnSpc>
            </a:pPr>
            <a:r>
              <a:rPr lang="en-US" altLang="zh-CN" dirty="0"/>
              <a:t>	          </a:t>
            </a:r>
            <a:r>
              <a:rPr lang="zh-CN" altLang="en-US" dirty="0"/>
              <a:t>为经过</a:t>
            </a:r>
            <a:r>
              <a:rPr lang="en-US" altLang="zh-CN" dirty="0"/>
              <a:t>short connections</a:t>
            </a:r>
            <a:r>
              <a:rPr lang="zh-CN" altLang="en-US" dirty="0"/>
              <a:t>后第</a:t>
            </a:r>
            <a:r>
              <a:rPr lang="en-US" altLang="zh-CN" dirty="0"/>
              <a:t>m</a:t>
            </a:r>
            <a:r>
              <a:rPr lang="zh-CN" altLang="en-US" dirty="0"/>
              <a:t>个</a:t>
            </a:r>
            <a:r>
              <a:rPr lang="en-US" altLang="zh-CN" dirty="0"/>
              <a:t>side output</a:t>
            </a:r>
          </a:p>
          <a:p>
            <a:pPr>
              <a:lnSpc>
                <a:spcPct val="150000"/>
              </a:lnSpc>
            </a:pPr>
            <a:r>
              <a:rPr lang="en-US" altLang="zh-CN" dirty="0"/>
              <a:t>                        </a:t>
            </a:r>
            <a:r>
              <a:rPr lang="zh-CN" altLang="en-US" dirty="0"/>
              <a:t>为从</a:t>
            </a:r>
            <a:r>
              <a:rPr lang="en-US" altLang="zh-CN" dirty="0"/>
              <a:t>side output</a:t>
            </a:r>
            <a:r>
              <a:rPr lang="en-US" altLang="zh-CN" i="1" dirty="0">
                <a:latin typeface="微软雅黑" panose="020B0503020204020204" pitchFamily="34" charset="-122"/>
                <a:ea typeface="微软雅黑" panose="020B0503020204020204" pitchFamily="34" charset="-122"/>
              </a:rPr>
              <a:t> </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i </a:t>
            </a:r>
            <a:r>
              <a:rPr lang="zh-CN" altLang="en-US" dirty="0"/>
              <a:t>连接到</a:t>
            </a:r>
            <a:r>
              <a:rPr lang="en-US" altLang="zh-CN" dirty="0"/>
              <a:t>side output </a:t>
            </a:r>
            <a:r>
              <a:rPr lang="en-US" altLang="zh-CN" i="1" dirty="0">
                <a:latin typeface="Times New Roman" panose="02020603050405020304" pitchFamily="18" charset="0"/>
                <a:cs typeface="Times New Roman" panose="02020603050405020304" pitchFamily="18" charset="0"/>
              </a:rPr>
              <a:t>m</a:t>
            </a:r>
            <a:r>
              <a:rPr lang="zh-CN" altLang="en-US" dirty="0"/>
              <a:t>的权重               </a:t>
            </a:r>
            <a:endParaRPr lang="en-US" altLang="zh-CN" dirty="0"/>
          </a:p>
          <a:p>
            <a:pPr>
              <a:lnSpc>
                <a:spcPct val="150000"/>
              </a:lnSpc>
            </a:pPr>
            <a:r>
              <a:rPr lang="en-US" altLang="zh-CN" dirty="0"/>
              <a:t>                  </a:t>
            </a:r>
            <a:r>
              <a:rPr lang="en-US" altLang="zh-CN" i="1" dirty="0">
                <a:latin typeface="Times New Roman" panose="02020603050405020304" pitchFamily="18" charset="0"/>
                <a:cs typeface="Times New Roman" panose="02020603050405020304" pitchFamily="18" charset="0"/>
              </a:rPr>
              <a:t>M  </a:t>
            </a:r>
            <a:r>
              <a:rPr lang="zh-CN" altLang="en-US" dirty="0"/>
              <a:t>为</a:t>
            </a:r>
            <a:r>
              <a:rPr lang="en-US" altLang="zh-CN" dirty="0"/>
              <a:t>side output</a:t>
            </a:r>
            <a:r>
              <a:rPr lang="zh-CN" altLang="en-US" dirty="0"/>
              <a:t>的数目</a:t>
            </a:r>
          </a:p>
        </p:txBody>
      </p:sp>
      <p:pic>
        <p:nvPicPr>
          <p:cNvPr id="20" name="图片 19">
            <a:extLst>
              <a:ext uri="{FF2B5EF4-FFF2-40B4-BE49-F238E27FC236}">
                <a16:creationId xmlns:a16="http://schemas.microsoft.com/office/drawing/2014/main" id="{4AD77CCE-C189-4362-97E0-F4C65DDA94C0}"/>
              </a:ext>
            </a:extLst>
          </p:cNvPr>
          <p:cNvPicPr>
            <a:picLocks noChangeAspect="1"/>
          </p:cNvPicPr>
          <p:nvPr/>
        </p:nvPicPr>
        <p:blipFill>
          <a:blip r:embed="rId4"/>
          <a:stretch>
            <a:fillRect/>
          </a:stretch>
        </p:blipFill>
        <p:spPr>
          <a:xfrm>
            <a:off x="834165" y="1994704"/>
            <a:ext cx="5471860" cy="942521"/>
          </a:xfrm>
          <a:prstGeom prst="rect">
            <a:avLst/>
          </a:prstGeom>
        </p:spPr>
      </p:pic>
      <p:pic>
        <p:nvPicPr>
          <p:cNvPr id="21" name="图片 20">
            <a:extLst>
              <a:ext uri="{FF2B5EF4-FFF2-40B4-BE49-F238E27FC236}">
                <a16:creationId xmlns:a16="http://schemas.microsoft.com/office/drawing/2014/main" id="{0F3CD87C-DEE1-40D8-813E-9189FAB56F12}"/>
              </a:ext>
            </a:extLst>
          </p:cNvPr>
          <p:cNvPicPr>
            <a:picLocks noChangeAspect="1"/>
          </p:cNvPicPr>
          <p:nvPr/>
        </p:nvPicPr>
        <p:blipFill>
          <a:blip r:embed="rId5"/>
          <a:stretch>
            <a:fillRect/>
          </a:stretch>
        </p:blipFill>
        <p:spPr>
          <a:xfrm>
            <a:off x="1556680" y="3480662"/>
            <a:ext cx="452972" cy="424661"/>
          </a:xfrm>
          <a:prstGeom prst="rect">
            <a:avLst/>
          </a:prstGeom>
        </p:spPr>
      </p:pic>
      <p:pic>
        <p:nvPicPr>
          <p:cNvPr id="22" name="图片 21">
            <a:extLst>
              <a:ext uri="{FF2B5EF4-FFF2-40B4-BE49-F238E27FC236}">
                <a16:creationId xmlns:a16="http://schemas.microsoft.com/office/drawing/2014/main" id="{E9CD5819-263F-46F7-988E-1F18D7135457}"/>
              </a:ext>
            </a:extLst>
          </p:cNvPr>
          <p:cNvPicPr>
            <a:picLocks noChangeAspect="1"/>
          </p:cNvPicPr>
          <p:nvPr/>
        </p:nvPicPr>
        <p:blipFill>
          <a:blip r:embed="rId6"/>
          <a:stretch>
            <a:fillRect/>
          </a:stretch>
        </p:blipFill>
        <p:spPr>
          <a:xfrm>
            <a:off x="1585555" y="3924573"/>
            <a:ext cx="452972" cy="352965"/>
          </a:xfrm>
          <a:prstGeom prst="rect">
            <a:avLst/>
          </a:prstGeom>
        </p:spPr>
      </p:pic>
      <p:pic>
        <p:nvPicPr>
          <p:cNvPr id="23" name="图片 22">
            <a:extLst>
              <a:ext uri="{FF2B5EF4-FFF2-40B4-BE49-F238E27FC236}">
                <a16:creationId xmlns:a16="http://schemas.microsoft.com/office/drawing/2014/main" id="{5C1FDDED-8893-44A4-B392-CC0B0C4F11F0}"/>
              </a:ext>
            </a:extLst>
          </p:cNvPr>
          <p:cNvPicPr>
            <a:picLocks noChangeAspect="1"/>
          </p:cNvPicPr>
          <p:nvPr/>
        </p:nvPicPr>
        <p:blipFill>
          <a:blip r:embed="rId7"/>
          <a:stretch>
            <a:fillRect/>
          </a:stretch>
        </p:blipFill>
        <p:spPr>
          <a:xfrm>
            <a:off x="1654737" y="4349651"/>
            <a:ext cx="331354" cy="352965"/>
          </a:xfrm>
          <a:prstGeom prst="rect">
            <a:avLst/>
          </a:prstGeom>
        </p:spPr>
      </p:pic>
    </p:spTree>
    <p:extLst>
      <p:ext uri="{BB962C8B-B14F-4D97-AF65-F5344CB8AC3E}">
        <p14:creationId xmlns:p14="http://schemas.microsoft.com/office/powerpoint/2010/main" val="1537474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553395"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side-fusion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5" name="文本框 4">
            <a:extLst>
              <a:ext uri="{FF2B5EF4-FFF2-40B4-BE49-F238E27FC236}">
                <a16:creationId xmlns:a16="http://schemas.microsoft.com/office/drawing/2014/main" id="{17FDD778-82BC-444D-A591-FA576330F9A8}"/>
              </a:ext>
            </a:extLst>
          </p:cNvPr>
          <p:cNvSpPr txBox="1"/>
          <p:nvPr/>
        </p:nvSpPr>
        <p:spPr>
          <a:xfrm>
            <a:off x="531038" y="854187"/>
            <a:ext cx="7258639" cy="400110"/>
          </a:xfrm>
          <a:prstGeom prst="rect">
            <a:avLst/>
          </a:prstGeom>
          <a:noFill/>
        </p:spPr>
        <p:txBody>
          <a:bodyPr wrap="square" rtlCol="0">
            <a:spAutoFit/>
          </a:bodyPr>
          <a:lstStyle/>
          <a:p>
            <a:r>
              <a:rPr lang="zh-CN" altLang="en-US" sz="2000" b="1" kern="0" dirty="0">
                <a:solidFill>
                  <a:srgbClr val="071F65"/>
                </a:solidFill>
                <a:cs typeface="+mn-ea"/>
                <a:sym typeface="+mn-lt"/>
              </a:rPr>
              <a:t>损失函数</a:t>
            </a:r>
            <a:r>
              <a:rPr lang="en-US" altLang="zh-CN" sz="2000" b="1" kern="0" dirty="0">
                <a:solidFill>
                  <a:srgbClr val="071F65"/>
                </a:solidFill>
                <a:cs typeface="+mn-ea"/>
                <a:sym typeface="+mn-lt"/>
              </a:rPr>
              <a:t>(loss)</a:t>
            </a:r>
            <a:r>
              <a:rPr lang="zh-CN" altLang="en-US" sz="2000" b="1" kern="0" dirty="0">
                <a:solidFill>
                  <a:srgbClr val="071F65"/>
                </a:solidFill>
                <a:cs typeface="+mn-ea"/>
                <a:sym typeface="+mn-lt"/>
              </a:rPr>
              <a:t>：</a:t>
            </a:r>
          </a:p>
        </p:txBody>
      </p:sp>
      <p:pic>
        <p:nvPicPr>
          <p:cNvPr id="7" name="图片 6">
            <a:extLst>
              <a:ext uri="{FF2B5EF4-FFF2-40B4-BE49-F238E27FC236}">
                <a16:creationId xmlns:a16="http://schemas.microsoft.com/office/drawing/2014/main" id="{830AA32D-E17E-40FE-87F5-2194D93FB31A}"/>
              </a:ext>
            </a:extLst>
          </p:cNvPr>
          <p:cNvPicPr>
            <a:picLocks noChangeAspect="1"/>
          </p:cNvPicPr>
          <p:nvPr/>
        </p:nvPicPr>
        <p:blipFill>
          <a:blip r:embed="rId3"/>
          <a:stretch>
            <a:fillRect/>
          </a:stretch>
        </p:blipFill>
        <p:spPr>
          <a:xfrm>
            <a:off x="3618416" y="3032868"/>
            <a:ext cx="4648200" cy="809625"/>
          </a:xfrm>
          <a:prstGeom prst="rect">
            <a:avLst/>
          </a:prstGeom>
        </p:spPr>
      </p:pic>
      <p:pic>
        <p:nvPicPr>
          <p:cNvPr id="9" name="图片 8">
            <a:extLst>
              <a:ext uri="{FF2B5EF4-FFF2-40B4-BE49-F238E27FC236}">
                <a16:creationId xmlns:a16="http://schemas.microsoft.com/office/drawing/2014/main" id="{CE6297AF-88B6-4DB6-9AFB-BF2D355893A6}"/>
              </a:ext>
            </a:extLst>
          </p:cNvPr>
          <p:cNvPicPr>
            <a:picLocks noChangeAspect="1"/>
          </p:cNvPicPr>
          <p:nvPr/>
        </p:nvPicPr>
        <p:blipFill>
          <a:blip r:embed="rId4"/>
          <a:stretch>
            <a:fillRect/>
          </a:stretch>
        </p:blipFill>
        <p:spPr>
          <a:xfrm>
            <a:off x="2893532" y="2058533"/>
            <a:ext cx="5915025" cy="419100"/>
          </a:xfrm>
          <a:prstGeom prst="rect">
            <a:avLst/>
          </a:prstGeom>
        </p:spPr>
      </p:pic>
      <p:sp>
        <p:nvSpPr>
          <p:cNvPr id="10" name="文本框 9">
            <a:extLst>
              <a:ext uri="{FF2B5EF4-FFF2-40B4-BE49-F238E27FC236}">
                <a16:creationId xmlns:a16="http://schemas.microsoft.com/office/drawing/2014/main" id="{59DD2D14-5EE7-46B9-B228-11917CE2D57D}"/>
              </a:ext>
            </a:extLst>
          </p:cNvPr>
          <p:cNvSpPr txBox="1"/>
          <p:nvPr/>
        </p:nvSpPr>
        <p:spPr>
          <a:xfrm>
            <a:off x="1351084" y="1470265"/>
            <a:ext cx="763266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损失函数分为两部分，总的边损失</a:t>
            </a:r>
            <a:r>
              <a:rPr lang="en-US" altLang="zh-CN" dirty="0">
                <a:latin typeface="微软雅黑" panose="020B0503020204020204" pitchFamily="34" charset="-122"/>
                <a:ea typeface="微软雅黑" panose="020B0503020204020204" pitchFamily="34" charset="-122"/>
              </a:rPr>
              <a:t>side loss</a:t>
            </a:r>
            <a:r>
              <a:rPr lang="zh-CN" altLang="en-US" dirty="0">
                <a:latin typeface="微软雅黑" panose="020B0503020204020204" pitchFamily="34" charset="-122"/>
                <a:ea typeface="微软雅黑" panose="020B0503020204020204" pitchFamily="34" charset="-122"/>
              </a:rPr>
              <a:t>和融合</a:t>
            </a:r>
            <a:r>
              <a:rPr lang="en-US" altLang="zh-CN" dirty="0">
                <a:latin typeface="微软雅黑" panose="020B0503020204020204" pitchFamily="34" charset="-122"/>
                <a:ea typeface="微软雅黑" panose="020B0503020204020204" pitchFamily="34" charset="-122"/>
              </a:rPr>
              <a:t>fuse loss</a:t>
            </a:r>
            <a:endParaRPr lang="zh-CN" altLang="en-US" dirty="0">
              <a:latin typeface="微软雅黑" panose="020B0503020204020204" pitchFamily="34" charset="-122"/>
              <a:ea typeface="微软雅黑" panose="020B0503020204020204" pitchFamily="34" charset="-122"/>
            </a:endParaRPr>
          </a:p>
        </p:txBody>
      </p:sp>
      <p:cxnSp>
        <p:nvCxnSpPr>
          <p:cNvPr id="12" name="直接连接符 11">
            <a:extLst>
              <a:ext uri="{FF2B5EF4-FFF2-40B4-BE49-F238E27FC236}">
                <a16:creationId xmlns:a16="http://schemas.microsoft.com/office/drawing/2014/main" id="{EDB03AF9-CD43-4066-B442-A4F0491482B0}"/>
              </a:ext>
            </a:extLst>
          </p:cNvPr>
          <p:cNvCxnSpPr/>
          <p:nvPr/>
        </p:nvCxnSpPr>
        <p:spPr>
          <a:xfrm>
            <a:off x="5002969" y="2441260"/>
            <a:ext cx="1879094"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8FC4F1C3-8562-4C06-A752-DBD8C0CC8152}"/>
              </a:ext>
            </a:extLst>
          </p:cNvPr>
          <p:cNvCxnSpPr>
            <a:cxnSpLocks/>
          </p:cNvCxnSpPr>
          <p:nvPr/>
        </p:nvCxnSpPr>
        <p:spPr>
          <a:xfrm>
            <a:off x="7159028" y="2433763"/>
            <a:ext cx="1542210" cy="0"/>
          </a:xfrm>
          <a:prstGeom prst="line">
            <a:avLst/>
          </a:prstGeom>
          <a:ln/>
        </p:spPr>
        <p:style>
          <a:lnRef idx="2">
            <a:schemeClr val="accent1"/>
          </a:lnRef>
          <a:fillRef idx="0">
            <a:schemeClr val="accent1"/>
          </a:fillRef>
          <a:effectRef idx="1">
            <a:schemeClr val="accent1"/>
          </a:effectRef>
          <a:fontRef idx="minor">
            <a:schemeClr val="tx1"/>
          </a:fontRef>
        </p:style>
      </p:cxnSp>
      <p:sp>
        <p:nvSpPr>
          <p:cNvPr id="15" name="文本框 14">
            <a:extLst>
              <a:ext uri="{FF2B5EF4-FFF2-40B4-BE49-F238E27FC236}">
                <a16:creationId xmlns:a16="http://schemas.microsoft.com/office/drawing/2014/main" id="{ADD86452-C3A5-4287-B8D8-BA744274A55B}"/>
              </a:ext>
            </a:extLst>
          </p:cNvPr>
          <p:cNvSpPr txBox="1"/>
          <p:nvPr/>
        </p:nvSpPr>
        <p:spPr>
          <a:xfrm>
            <a:off x="1351084" y="2725444"/>
            <a:ext cx="3560281"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总的边损失</a:t>
            </a:r>
            <a:r>
              <a:rPr lang="en-US" altLang="zh-CN" dirty="0">
                <a:latin typeface="微软雅黑" panose="020B0503020204020204" pitchFamily="34" charset="-122"/>
                <a:ea typeface="微软雅黑" panose="020B0503020204020204" pitchFamily="34" charset="-122"/>
              </a:rPr>
              <a:t>side loss:</a:t>
            </a:r>
            <a:endParaRPr lang="zh-CN" altLang="en-US"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D6E406EA-3BB0-4A88-8631-2C57A713D60A}"/>
              </a:ext>
            </a:extLst>
          </p:cNvPr>
          <p:cNvSpPr txBox="1"/>
          <p:nvPr/>
        </p:nvSpPr>
        <p:spPr>
          <a:xfrm>
            <a:off x="1694467" y="3842953"/>
            <a:ext cx="6945894" cy="2350900"/>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其中，         为第</a:t>
            </a:r>
            <a:r>
              <a:rPr lang="en-US" altLang="zh-CN" sz="1600" dirty="0">
                <a:latin typeface="微软雅黑" panose="020B0503020204020204" pitchFamily="34" charset="-122"/>
                <a:ea typeface="微软雅黑" panose="020B0503020204020204" pitchFamily="34" charset="-122"/>
              </a:rPr>
              <a:t>m</a:t>
            </a:r>
            <a:r>
              <a:rPr lang="zh-CN" altLang="en-US" sz="1600" dirty="0">
                <a:latin typeface="微软雅黑" panose="020B0503020204020204" pitchFamily="34" charset="-122"/>
                <a:ea typeface="微软雅黑" panose="020B0503020204020204" pitchFamily="34" charset="-122"/>
              </a:rPr>
              <a:t>个边输出</a:t>
            </a:r>
            <a:r>
              <a:rPr lang="en-US" altLang="zh-CN" sz="1600" dirty="0">
                <a:latin typeface="微软雅黑" panose="020B0503020204020204" pitchFamily="34" charset="-122"/>
                <a:ea typeface="微软雅黑" panose="020B0503020204020204" pitchFamily="34" charset="-122"/>
              </a:rPr>
              <a:t>side </a:t>
            </a:r>
            <a:r>
              <a:rPr lang="en-US" altLang="zh-CN" sz="1600" dirty="0" err="1">
                <a:latin typeface="微软雅黑" panose="020B0503020204020204" pitchFamily="34" charset="-122"/>
                <a:ea typeface="微软雅黑" panose="020B0503020204020204" pitchFamily="34" charset="-122"/>
              </a:rPr>
              <a:t>ouput</a:t>
            </a:r>
            <a:r>
              <a:rPr lang="zh-CN" altLang="en-US" sz="1600" dirty="0">
                <a:latin typeface="微软雅黑" panose="020B0503020204020204" pitchFamily="34" charset="-122"/>
                <a:ea typeface="微软雅黑" panose="020B0503020204020204" pitchFamily="34" charset="-122"/>
              </a:rPr>
              <a:t>的损失函数</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a:t>
            </a:r>
          </a:p>
          <a:p>
            <a:pPr>
              <a:lnSpc>
                <a:spcPct val="150000"/>
              </a:lnSpc>
            </a:pPr>
            <a:r>
              <a:rPr lang="en-US" altLang="zh-CN" sz="1600" b="1" dirty="0">
                <a:latin typeface="微软雅黑" panose="020B0503020204020204" pitchFamily="34" charset="-122"/>
                <a:ea typeface="微软雅黑" panose="020B0503020204020204" pitchFamily="34" charset="-122"/>
              </a:rPr>
              <a:t>           W</a:t>
            </a:r>
            <a:r>
              <a:rPr lang="zh-CN" altLang="en-US" sz="1600" dirty="0">
                <a:latin typeface="微软雅黑" panose="020B0503020204020204" pitchFamily="34" charset="-122"/>
                <a:ea typeface="微软雅黑" panose="020B0503020204020204" pitchFamily="34" charset="-122"/>
              </a:rPr>
              <a:t>为网络所有的参数</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w</a:t>
            </a:r>
            <a:r>
              <a:rPr lang="zh-CN" altLang="en-US" sz="1600" dirty="0">
                <a:latin typeface="微软雅黑" panose="020B0503020204020204" pitchFamily="34" charset="-122"/>
                <a:ea typeface="微软雅黑" panose="020B0503020204020204" pitchFamily="34" charset="-122"/>
              </a:rPr>
              <a:t>为</a:t>
            </a:r>
            <a:r>
              <a:rPr lang="en-US" altLang="zh-CN" sz="1600" dirty="0">
                <a:latin typeface="微软雅黑" panose="020B0503020204020204" pitchFamily="34" charset="-122"/>
                <a:ea typeface="微软雅黑" panose="020B0503020204020204" pitchFamily="34" charset="-122"/>
              </a:rPr>
              <a:t>side output</a:t>
            </a:r>
            <a:r>
              <a:rPr lang="zh-CN" altLang="en-US" sz="1600" dirty="0">
                <a:latin typeface="微软雅黑" panose="020B0503020204020204" pitchFamily="34" charset="-122"/>
                <a:ea typeface="微软雅黑" panose="020B0503020204020204" pitchFamily="34" charset="-122"/>
              </a:rPr>
              <a:t>层的权重</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r</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dirty="0">
                <a:latin typeface="微软雅黑" panose="020B0503020204020204" pitchFamily="34" charset="-122"/>
                <a:ea typeface="微软雅黑" panose="020B0503020204020204" pitchFamily="34" charset="-122"/>
              </a:rPr>
              <a:t>为</a:t>
            </a:r>
            <a:r>
              <a:rPr lang="en-US" altLang="zh-CN" sz="1600" dirty="0">
                <a:latin typeface="微软雅黑" panose="020B0503020204020204" pitchFamily="34" charset="-122"/>
                <a:ea typeface="微软雅黑" panose="020B0503020204020204" pitchFamily="34" charset="-122"/>
              </a:rPr>
              <a:t>short connection</a:t>
            </a:r>
            <a:r>
              <a:rPr lang="zh-CN" altLang="en-US" sz="1600" dirty="0">
                <a:latin typeface="微软雅黑" panose="020B0503020204020204" pitchFamily="34" charset="-122"/>
                <a:ea typeface="微软雅黑" panose="020B0503020204020204" pitchFamily="34" charset="-122"/>
              </a:rPr>
              <a:t>的权重</a:t>
            </a:r>
          </a:p>
        </p:txBody>
      </p:sp>
      <p:pic>
        <p:nvPicPr>
          <p:cNvPr id="17" name="图片 16">
            <a:extLst>
              <a:ext uri="{FF2B5EF4-FFF2-40B4-BE49-F238E27FC236}">
                <a16:creationId xmlns:a16="http://schemas.microsoft.com/office/drawing/2014/main" id="{9202C59E-EECC-4673-B26E-DBEFF9CE8ABF}"/>
              </a:ext>
            </a:extLst>
          </p:cNvPr>
          <p:cNvPicPr>
            <a:picLocks noChangeAspect="1"/>
          </p:cNvPicPr>
          <p:nvPr/>
        </p:nvPicPr>
        <p:blipFill>
          <a:blip r:embed="rId5"/>
          <a:stretch>
            <a:fillRect/>
          </a:stretch>
        </p:blipFill>
        <p:spPr>
          <a:xfrm>
            <a:off x="2461711" y="3899886"/>
            <a:ext cx="431821" cy="345457"/>
          </a:xfrm>
          <a:prstGeom prst="rect">
            <a:avLst/>
          </a:prstGeom>
        </p:spPr>
      </p:pic>
      <p:pic>
        <p:nvPicPr>
          <p:cNvPr id="19" name="图片 18">
            <a:extLst>
              <a:ext uri="{FF2B5EF4-FFF2-40B4-BE49-F238E27FC236}">
                <a16:creationId xmlns:a16="http://schemas.microsoft.com/office/drawing/2014/main" id="{E50A2EC7-68EC-4ED6-889C-E431472716EF}"/>
              </a:ext>
            </a:extLst>
          </p:cNvPr>
          <p:cNvPicPr>
            <a:picLocks noChangeAspect="1"/>
          </p:cNvPicPr>
          <p:nvPr/>
        </p:nvPicPr>
        <p:blipFill>
          <a:blip r:embed="rId6"/>
          <a:stretch>
            <a:fillRect/>
          </a:stretch>
        </p:blipFill>
        <p:spPr>
          <a:xfrm>
            <a:off x="5205663" y="5408760"/>
            <a:ext cx="3352800" cy="352425"/>
          </a:xfrm>
          <a:prstGeom prst="rect">
            <a:avLst/>
          </a:prstGeom>
        </p:spPr>
      </p:pic>
      <p:pic>
        <p:nvPicPr>
          <p:cNvPr id="20" name="图片 19">
            <a:extLst>
              <a:ext uri="{FF2B5EF4-FFF2-40B4-BE49-F238E27FC236}">
                <a16:creationId xmlns:a16="http://schemas.microsoft.com/office/drawing/2014/main" id="{9E4BD4B9-7858-43A3-A5C7-5B0E5662C888}"/>
              </a:ext>
            </a:extLst>
          </p:cNvPr>
          <p:cNvPicPr>
            <a:picLocks noChangeAspect="1"/>
          </p:cNvPicPr>
          <p:nvPr/>
        </p:nvPicPr>
        <p:blipFill>
          <a:blip r:embed="rId7"/>
          <a:stretch>
            <a:fillRect/>
          </a:stretch>
        </p:blipFill>
        <p:spPr>
          <a:xfrm>
            <a:off x="5285098" y="5813313"/>
            <a:ext cx="2505075" cy="381000"/>
          </a:xfrm>
          <a:prstGeom prst="rect">
            <a:avLst/>
          </a:prstGeom>
        </p:spPr>
      </p:pic>
      <p:pic>
        <p:nvPicPr>
          <p:cNvPr id="22" name="图片 21">
            <a:extLst>
              <a:ext uri="{FF2B5EF4-FFF2-40B4-BE49-F238E27FC236}">
                <a16:creationId xmlns:a16="http://schemas.microsoft.com/office/drawing/2014/main" id="{B2844203-3D77-462E-B54C-5067E74A6CB4}"/>
              </a:ext>
            </a:extLst>
          </p:cNvPr>
          <p:cNvPicPr>
            <a:picLocks noChangeAspect="1"/>
          </p:cNvPicPr>
          <p:nvPr/>
        </p:nvPicPr>
        <p:blipFill>
          <a:blip r:embed="rId8"/>
          <a:stretch>
            <a:fillRect/>
          </a:stretch>
        </p:blipFill>
        <p:spPr>
          <a:xfrm>
            <a:off x="2221615" y="4348342"/>
            <a:ext cx="9320896" cy="627750"/>
          </a:xfrm>
          <a:prstGeom prst="rect">
            <a:avLst/>
          </a:prstGeom>
        </p:spPr>
      </p:pic>
    </p:spTree>
    <p:extLst>
      <p:ext uri="{BB962C8B-B14F-4D97-AF65-F5344CB8AC3E}">
        <p14:creationId xmlns:p14="http://schemas.microsoft.com/office/powerpoint/2010/main" val="1583073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553395"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side-fusion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5" name="图片 4">
            <a:extLst>
              <a:ext uri="{FF2B5EF4-FFF2-40B4-BE49-F238E27FC236}">
                <a16:creationId xmlns:a16="http://schemas.microsoft.com/office/drawing/2014/main" id="{CFBCB95C-D440-4C1B-B7ED-FE79EAA6CF34}"/>
              </a:ext>
            </a:extLst>
          </p:cNvPr>
          <p:cNvPicPr>
            <a:picLocks noChangeAspect="1"/>
          </p:cNvPicPr>
          <p:nvPr/>
        </p:nvPicPr>
        <p:blipFill>
          <a:blip r:embed="rId3"/>
          <a:stretch>
            <a:fillRect/>
          </a:stretch>
        </p:blipFill>
        <p:spPr>
          <a:xfrm>
            <a:off x="3404653" y="1922472"/>
            <a:ext cx="4572000" cy="409575"/>
          </a:xfrm>
          <a:prstGeom prst="rect">
            <a:avLst/>
          </a:prstGeom>
        </p:spPr>
      </p:pic>
      <p:sp>
        <p:nvSpPr>
          <p:cNvPr id="7" name="文本框 6">
            <a:extLst>
              <a:ext uri="{FF2B5EF4-FFF2-40B4-BE49-F238E27FC236}">
                <a16:creationId xmlns:a16="http://schemas.microsoft.com/office/drawing/2014/main" id="{F04EA7E5-86E8-4109-89F2-1C54E88564D2}"/>
              </a:ext>
            </a:extLst>
          </p:cNvPr>
          <p:cNvSpPr txBox="1"/>
          <p:nvPr/>
        </p:nvSpPr>
        <p:spPr>
          <a:xfrm>
            <a:off x="1562414" y="1309043"/>
            <a:ext cx="3560281"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融合损失</a:t>
            </a:r>
            <a:r>
              <a:rPr lang="en-US" altLang="zh-CN" dirty="0">
                <a:latin typeface="微软雅黑" panose="020B0503020204020204" pitchFamily="34" charset="-122"/>
                <a:ea typeface="微软雅黑" panose="020B0503020204020204" pitchFamily="34" charset="-122"/>
              </a:rPr>
              <a:t>fuse loss:</a:t>
            </a:r>
            <a:endParaRPr lang="zh-CN" altLang="en-US"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372B5447-B785-4F20-BBA9-8CBA4F4B753A}"/>
              </a:ext>
            </a:extLst>
          </p:cNvPr>
          <p:cNvSpPr txBox="1"/>
          <p:nvPr/>
        </p:nvSpPr>
        <p:spPr>
          <a:xfrm>
            <a:off x="2790420" y="2450381"/>
            <a:ext cx="4571999" cy="2401170"/>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其中，</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f</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为融合层权重</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dirty="0">
                <a:latin typeface="微软雅黑" panose="020B0503020204020204" pitchFamily="34" charset="-122"/>
                <a:ea typeface="微软雅黑" panose="020B0503020204020204" pitchFamily="34" charset="-122"/>
              </a:rPr>
              <a:t>          Z   </a:t>
            </a:r>
            <a:r>
              <a:rPr lang="zh-CN" altLang="en-US" sz="1600" dirty="0">
                <a:latin typeface="微软雅黑" panose="020B0503020204020204" pitchFamily="34" charset="-122"/>
                <a:ea typeface="微软雅黑" panose="020B0503020204020204" pitchFamily="34" charset="-122"/>
              </a:rPr>
              <a:t>为</a:t>
            </a:r>
            <a:r>
              <a:rPr lang="en-US" altLang="zh-CN" sz="1600" dirty="0">
                <a:latin typeface="微软雅黑" panose="020B0503020204020204" pitchFamily="34" charset="-122"/>
                <a:ea typeface="微软雅黑" panose="020B0503020204020204" pitchFamily="34" charset="-122"/>
              </a:rPr>
              <a:t>Saliency map </a:t>
            </a:r>
          </a:p>
          <a:p>
            <a:pPr>
              <a:lnSpc>
                <a:spcPct val="20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为第</a:t>
            </a:r>
            <a:r>
              <a:rPr lang="en-US" altLang="zh-CN" sz="1600" dirty="0">
                <a:latin typeface="微软雅黑" panose="020B0503020204020204" pitchFamily="34" charset="-122"/>
                <a:ea typeface="微软雅黑" panose="020B0503020204020204" pitchFamily="34" charset="-122"/>
              </a:rPr>
              <a:t>m</a:t>
            </a:r>
            <a:r>
              <a:rPr lang="zh-CN" altLang="en-US" sz="1600" dirty="0">
                <a:latin typeface="微软雅黑" panose="020B0503020204020204" pitchFamily="34" charset="-122"/>
                <a:ea typeface="微软雅黑" panose="020B0503020204020204" pitchFamily="34" charset="-122"/>
              </a:rPr>
              <a:t>个边输出</a:t>
            </a:r>
            <a:r>
              <a:rPr lang="en-US" altLang="zh-CN" sz="1600" dirty="0">
                <a:latin typeface="微软雅黑" panose="020B0503020204020204" pitchFamily="34" charset="-122"/>
                <a:ea typeface="微软雅黑" panose="020B0503020204020204" pitchFamily="34" charset="-122"/>
              </a:rPr>
              <a:t>side output</a:t>
            </a:r>
          </a:p>
          <a:p>
            <a:pPr>
              <a:lnSpc>
                <a:spcPct val="20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为距离函数</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dirty="0">
                <a:latin typeface="微软雅黑" panose="020B0503020204020204" pitchFamily="34" charset="-122"/>
                <a:ea typeface="微软雅黑" panose="020B0503020204020204" pitchFamily="34" charset="-122"/>
              </a:rPr>
              <a:t>          </a:t>
            </a:r>
            <a:endParaRPr lang="zh-CN" altLang="en-US" sz="16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C031069-D5CF-47A8-9775-1BC958B2949B}"/>
              </a:ext>
            </a:extLst>
          </p:cNvPr>
          <p:cNvPicPr>
            <a:picLocks noChangeAspect="1"/>
          </p:cNvPicPr>
          <p:nvPr/>
        </p:nvPicPr>
        <p:blipFill>
          <a:blip r:embed="rId4"/>
          <a:stretch>
            <a:fillRect/>
          </a:stretch>
        </p:blipFill>
        <p:spPr>
          <a:xfrm>
            <a:off x="3342555" y="3524597"/>
            <a:ext cx="477323" cy="329786"/>
          </a:xfrm>
          <a:prstGeom prst="rect">
            <a:avLst/>
          </a:prstGeom>
        </p:spPr>
      </p:pic>
      <p:pic>
        <p:nvPicPr>
          <p:cNvPr id="8" name="图片 7">
            <a:extLst>
              <a:ext uri="{FF2B5EF4-FFF2-40B4-BE49-F238E27FC236}">
                <a16:creationId xmlns:a16="http://schemas.microsoft.com/office/drawing/2014/main" id="{5D553320-BD6E-4570-B690-B0B530E486E9}"/>
              </a:ext>
            </a:extLst>
          </p:cNvPr>
          <p:cNvPicPr>
            <a:picLocks noChangeAspect="1"/>
          </p:cNvPicPr>
          <p:nvPr/>
        </p:nvPicPr>
        <p:blipFill>
          <a:blip r:embed="rId5"/>
          <a:stretch>
            <a:fillRect/>
          </a:stretch>
        </p:blipFill>
        <p:spPr>
          <a:xfrm>
            <a:off x="3404653" y="3957993"/>
            <a:ext cx="291209" cy="392013"/>
          </a:xfrm>
          <a:prstGeom prst="rect">
            <a:avLst/>
          </a:prstGeom>
        </p:spPr>
      </p:pic>
    </p:spTree>
    <p:extLst>
      <p:ext uri="{BB962C8B-B14F-4D97-AF65-F5344CB8AC3E}">
        <p14:creationId xmlns:p14="http://schemas.microsoft.com/office/powerpoint/2010/main" val="3907708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553395"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side-fusion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10" name="文本框 9">
            <a:extLst>
              <a:ext uri="{FF2B5EF4-FFF2-40B4-BE49-F238E27FC236}">
                <a16:creationId xmlns:a16="http://schemas.microsoft.com/office/drawing/2014/main" id="{D3C24E25-416A-4E25-9E59-6CACE7C00B17}"/>
              </a:ext>
            </a:extLst>
          </p:cNvPr>
          <p:cNvSpPr txBox="1"/>
          <p:nvPr/>
        </p:nvSpPr>
        <p:spPr>
          <a:xfrm>
            <a:off x="350937" y="681971"/>
            <a:ext cx="7258639" cy="400110"/>
          </a:xfrm>
          <a:prstGeom prst="rect">
            <a:avLst/>
          </a:prstGeom>
          <a:noFill/>
        </p:spPr>
        <p:txBody>
          <a:bodyPr wrap="square" rtlCol="0">
            <a:spAutoFit/>
          </a:bodyPr>
          <a:lstStyle/>
          <a:p>
            <a:r>
              <a:rPr lang="zh-CN" altLang="en-US" sz="2000" b="1" kern="0" dirty="0">
                <a:solidFill>
                  <a:srgbClr val="071F65"/>
                </a:solidFill>
                <a:cs typeface="+mn-ea"/>
                <a:sym typeface="+mn-lt"/>
              </a:rPr>
              <a:t>本文贡献：</a:t>
            </a:r>
            <a:endParaRPr lang="en-US" altLang="zh-CN" sz="2400" b="1" kern="0" dirty="0">
              <a:solidFill>
                <a:srgbClr val="071F65"/>
              </a:solidFill>
              <a:cs typeface="+mn-ea"/>
              <a:sym typeface="+mn-lt"/>
            </a:endParaRPr>
          </a:p>
        </p:txBody>
      </p:sp>
      <p:sp>
        <p:nvSpPr>
          <p:cNvPr id="11" name="文本框 10">
            <a:extLst>
              <a:ext uri="{FF2B5EF4-FFF2-40B4-BE49-F238E27FC236}">
                <a16:creationId xmlns:a16="http://schemas.microsoft.com/office/drawing/2014/main" id="{C72A816B-6C1F-433E-AFC0-62A39D653A5D}"/>
              </a:ext>
            </a:extLst>
          </p:cNvPr>
          <p:cNvSpPr txBox="1"/>
          <p:nvPr/>
        </p:nvSpPr>
        <p:spPr>
          <a:xfrm>
            <a:off x="1010946" y="1155755"/>
            <a:ext cx="10346866"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mn-ea"/>
                <a:sym typeface="+mn-lt"/>
              </a:rPr>
              <a:t>基于</a:t>
            </a:r>
            <a:r>
              <a:rPr lang="en-US" altLang="zh-CN" dirty="0">
                <a:latin typeface="微软雅黑" panose="020B0503020204020204" pitchFamily="34" charset="-122"/>
                <a:ea typeface="微软雅黑" panose="020B0503020204020204" pitchFamily="34" charset="-122"/>
                <a:cs typeface="+mn-ea"/>
                <a:sym typeface="+mn-lt"/>
              </a:rPr>
              <a:t>HED</a:t>
            </a:r>
            <a:r>
              <a:rPr lang="zh-CN" altLang="en-US" dirty="0">
                <a:latin typeface="微软雅黑" panose="020B0503020204020204" pitchFamily="34" charset="-122"/>
                <a:ea typeface="微软雅黑" panose="020B0503020204020204" pitchFamily="34" charset="-122"/>
                <a:cs typeface="+mn-ea"/>
                <a:sym typeface="+mn-lt"/>
              </a:rPr>
              <a:t>的结构，采用</a:t>
            </a:r>
            <a:r>
              <a:rPr lang="en-US" altLang="zh-CN" dirty="0">
                <a:latin typeface="微软雅黑" panose="020B0503020204020204" pitchFamily="34" charset="-122"/>
                <a:ea typeface="微软雅黑" panose="020B0503020204020204" pitchFamily="34" charset="-122"/>
                <a:cs typeface="+mn-ea"/>
                <a:sym typeface="+mn-lt"/>
              </a:rPr>
              <a:t>short-connection</a:t>
            </a:r>
            <a:r>
              <a:rPr lang="zh-CN" altLang="en-US" dirty="0">
                <a:latin typeface="微软雅黑" panose="020B0503020204020204" pitchFamily="34" charset="-122"/>
                <a:ea typeface="微软雅黑" panose="020B0503020204020204" pitchFamily="34" charset="-122"/>
                <a:cs typeface="+mn-ea"/>
                <a:sym typeface="+mn-lt"/>
              </a:rPr>
              <a:t>连接</a:t>
            </a:r>
            <a:r>
              <a:rPr lang="en-US" altLang="zh-CN" dirty="0">
                <a:latin typeface="微软雅黑" panose="020B0503020204020204" pitchFamily="34" charset="-122"/>
                <a:ea typeface="微软雅黑" panose="020B0503020204020204" pitchFamily="34" charset="-122"/>
                <a:cs typeface="+mn-ea"/>
                <a:sym typeface="+mn-lt"/>
              </a:rPr>
              <a:t>skip-layer</a:t>
            </a:r>
            <a:r>
              <a:rPr lang="zh-CN" altLang="en-US" dirty="0">
                <a:latin typeface="微软雅黑" panose="020B0503020204020204" pitchFamily="34" charset="-122"/>
                <a:ea typeface="微软雅黑" panose="020B0503020204020204" pitchFamily="34" charset="-122"/>
                <a:cs typeface="+mn-ea"/>
                <a:sym typeface="+mn-lt"/>
              </a:rPr>
              <a:t>，有效地结合了多层信息。</a:t>
            </a:r>
            <a:endParaRPr lang="en-US" altLang="zh-CN" dirty="0">
              <a:latin typeface="微软雅黑" panose="020B0503020204020204" pitchFamily="34" charset="-122"/>
              <a:ea typeface="微软雅黑" panose="020B0503020204020204" pitchFamily="34" charset="-122"/>
              <a:cs typeface="+mn-ea"/>
              <a:sym typeface="+mn-lt"/>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mn-ea"/>
                <a:sym typeface="+mn-lt"/>
              </a:rPr>
              <a:t>高层信息帮助低层信息定位显著性物体</a:t>
            </a:r>
            <a:endParaRPr lang="en-US" altLang="zh-CN" dirty="0">
              <a:latin typeface="微软雅黑" panose="020B0503020204020204" pitchFamily="34" charset="-122"/>
              <a:ea typeface="微软雅黑" panose="020B0503020204020204" pitchFamily="34" charset="-122"/>
              <a:cs typeface="+mn-ea"/>
              <a:sym typeface="+mn-lt"/>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mn-ea"/>
                <a:sym typeface="+mn-lt"/>
              </a:rPr>
              <a:t>低层信息细化显著性物体空间信息</a:t>
            </a:r>
          </a:p>
        </p:txBody>
      </p:sp>
    </p:spTree>
    <p:extLst>
      <p:ext uri="{BB962C8B-B14F-4D97-AF65-F5344CB8AC3E}">
        <p14:creationId xmlns:p14="http://schemas.microsoft.com/office/powerpoint/2010/main" val="33796810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817403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Fully Convolutional Network (FCN)-based methods</a:t>
            </a:r>
            <a:endParaRPr kumimoji="0" lang="zh-CN" altLang="en-US"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1008668" y="729212"/>
            <a:ext cx="9719035" cy="2582566"/>
          </a:xfrm>
          <a:prstGeom prst="rect">
            <a:avLst/>
          </a:prstGeom>
          <a:ln>
            <a:noFill/>
          </a:ln>
        </p:spPr>
        <p:txBody>
          <a:bodyPr wrap="square">
            <a:spAutoFit/>
          </a:bodyPr>
          <a:lstStyle/>
          <a:p>
            <a:pPr defTabSz="342900">
              <a:lnSpc>
                <a:spcPct val="150000"/>
              </a:lnSpc>
              <a:defRPr/>
            </a:pPr>
            <a:r>
              <a:rPr lang="en-US" altLang="zh-CN" sz="2000" b="1" kern="0" dirty="0">
                <a:solidFill>
                  <a:srgbClr val="071F65"/>
                </a:solidFill>
                <a:latin typeface="微软雅黑" pitchFamily="34" charset="-122"/>
                <a:ea typeface="微软雅黑" pitchFamily="34" charset="-122"/>
              </a:rPr>
              <a:t>Fully Convolutional Network (FCN)-based methods</a:t>
            </a:r>
            <a:r>
              <a:rPr kumimoji="0" lang="zh-CN" altLang="en-US"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rPr>
              <a:t>：</a:t>
            </a:r>
            <a:endParaRPr kumimoji="0" lang="en-US" altLang="zh-CN"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endParaRPr>
          </a:p>
          <a:p>
            <a:pPr marL="28575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单工作流网络 </a:t>
            </a:r>
            <a:r>
              <a:rPr lang="en-US" altLang="zh-CN" b="1" kern="0" dirty="0">
                <a:solidFill>
                  <a:srgbClr val="071F65"/>
                </a:solidFill>
                <a:latin typeface="微软雅黑" pitchFamily="34" charset="-122"/>
                <a:ea typeface="微软雅黑" pitchFamily="34" charset="-122"/>
              </a:rPr>
              <a:t>(single-stream network) (RFCN)</a:t>
            </a:r>
          </a:p>
          <a:p>
            <a:pPr marL="28575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多工作流网络 </a:t>
            </a:r>
            <a:r>
              <a:rPr lang="en-US" altLang="zh-CN" b="1" kern="0" dirty="0">
                <a:solidFill>
                  <a:srgbClr val="071F65"/>
                </a:solidFill>
                <a:latin typeface="微软雅黑" pitchFamily="34" charset="-122"/>
                <a:ea typeface="微软雅黑" pitchFamily="34" charset="-122"/>
              </a:rPr>
              <a:t>(multi-stream network) (SRM)</a:t>
            </a:r>
          </a:p>
          <a:p>
            <a:pPr marL="285750" lvl="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多分支融合网络（</a:t>
            </a:r>
            <a:r>
              <a:rPr lang="en-US" altLang="zh-CN" b="1" kern="0" dirty="0">
                <a:solidFill>
                  <a:srgbClr val="071F65"/>
                </a:solidFill>
                <a:latin typeface="微软雅黑" pitchFamily="34" charset="-122"/>
                <a:ea typeface="微软雅黑" pitchFamily="34" charset="-122"/>
              </a:rPr>
              <a:t>side-fusion network</a:t>
            </a:r>
            <a:r>
              <a:rPr lang="zh-CN" altLang="en-US" b="1" kern="0" dirty="0">
                <a:solidFill>
                  <a:srgbClr val="071F65"/>
                </a:solidFill>
                <a:latin typeface="微软雅黑" pitchFamily="34" charset="-122"/>
                <a:ea typeface="微软雅黑" pitchFamily="34" charset="-122"/>
              </a:rPr>
              <a:t>）</a:t>
            </a:r>
            <a:r>
              <a:rPr lang="en-US" altLang="zh-CN" b="1" kern="0" dirty="0">
                <a:solidFill>
                  <a:srgbClr val="071F65"/>
                </a:solidFill>
                <a:latin typeface="微软雅黑" pitchFamily="34" charset="-122"/>
                <a:ea typeface="微软雅黑" pitchFamily="34" charset="-122"/>
              </a:rPr>
              <a:t> (DSS)</a:t>
            </a:r>
          </a:p>
          <a:p>
            <a:pPr marL="285750" lvl="0" indent="-285750" defTabSz="342900">
              <a:lnSpc>
                <a:spcPct val="150000"/>
              </a:lnSpc>
              <a:buFont typeface="Wingdings" panose="05000000000000000000" pitchFamily="2" charset="2"/>
              <a:buChar char="Ø"/>
              <a:defRPr/>
            </a:pPr>
            <a:r>
              <a:rPr lang="zh-CN" altLang="en-US" b="1" kern="0" dirty="0">
                <a:solidFill>
                  <a:srgbClr val="FF0000"/>
                </a:solidFill>
                <a:latin typeface="微软雅黑" pitchFamily="34" charset="-122"/>
                <a:ea typeface="微软雅黑" pitchFamily="34" charset="-122"/>
              </a:rPr>
              <a:t>自底而上</a:t>
            </a:r>
            <a:r>
              <a:rPr lang="en-US" altLang="zh-CN" b="1" kern="0" dirty="0">
                <a:solidFill>
                  <a:srgbClr val="FF0000"/>
                </a:solidFill>
                <a:latin typeface="微软雅黑" pitchFamily="34" charset="-122"/>
                <a:ea typeface="微软雅黑" pitchFamily="34" charset="-122"/>
              </a:rPr>
              <a:t>/</a:t>
            </a:r>
            <a:r>
              <a:rPr lang="zh-CN" altLang="en-US" b="1" kern="0" dirty="0">
                <a:solidFill>
                  <a:srgbClr val="FF0000"/>
                </a:solidFill>
                <a:latin typeface="微软雅黑" pitchFamily="34" charset="-122"/>
                <a:ea typeface="微软雅黑" pitchFamily="34" charset="-122"/>
              </a:rPr>
              <a:t>自顶而下网络（ </a:t>
            </a:r>
            <a:r>
              <a:rPr lang="en-US" altLang="zh-CN" b="1" kern="0" dirty="0">
                <a:solidFill>
                  <a:srgbClr val="FF0000"/>
                </a:solidFill>
                <a:latin typeface="微软雅黑" pitchFamily="34" charset="-122"/>
                <a:ea typeface="微软雅黑" pitchFamily="34" charset="-122"/>
              </a:rPr>
              <a:t>Bottom-up/top-down network </a:t>
            </a:r>
            <a:r>
              <a:rPr lang="zh-CN" altLang="en-US" b="1" kern="0" dirty="0">
                <a:solidFill>
                  <a:srgbClr val="FF0000"/>
                </a:solidFill>
                <a:latin typeface="微软雅黑" pitchFamily="34" charset="-122"/>
                <a:ea typeface="微软雅黑" pitchFamily="34" charset="-122"/>
              </a:rPr>
              <a:t>）</a:t>
            </a:r>
            <a:r>
              <a:rPr lang="en-US" altLang="zh-CN" b="1" kern="0" dirty="0">
                <a:solidFill>
                  <a:srgbClr val="FF0000"/>
                </a:solidFill>
                <a:latin typeface="微软雅黑" pitchFamily="34" charset="-122"/>
                <a:ea typeface="微软雅黑" pitchFamily="34" charset="-122"/>
              </a:rPr>
              <a:t> (RAS)</a:t>
            </a:r>
          </a:p>
          <a:p>
            <a:pPr marL="285750" lvl="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多任务网络（</a:t>
            </a:r>
            <a:r>
              <a:rPr lang="en-US" altLang="zh-CN" b="1" kern="0" dirty="0">
                <a:solidFill>
                  <a:srgbClr val="071F65"/>
                </a:solidFill>
                <a:latin typeface="微软雅黑" pitchFamily="34" charset="-122"/>
                <a:ea typeface="微软雅黑" pitchFamily="34" charset="-122"/>
              </a:rPr>
              <a:t>Branched network</a:t>
            </a:r>
            <a:r>
              <a:rPr lang="zh-CN" altLang="en-US" b="1" kern="0" dirty="0">
                <a:solidFill>
                  <a:srgbClr val="071F65"/>
                </a:solidFill>
                <a:latin typeface="微软雅黑" pitchFamily="34" charset="-122"/>
                <a:ea typeface="微软雅黑" pitchFamily="34" charset="-122"/>
              </a:rPr>
              <a:t>）</a:t>
            </a:r>
            <a:r>
              <a:rPr lang="en-US" altLang="zh-CN" b="1" kern="0" dirty="0">
                <a:solidFill>
                  <a:srgbClr val="071F65"/>
                </a:solidFill>
                <a:latin typeface="微软雅黑" pitchFamily="34" charset="-122"/>
                <a:ea typeface="微软雅黑" pitchFamily="34" charset="-122"/>
              </a:rPr>
              <a:t> (SU) </a:t>
            </a:r>
          </a:p>
        </p:txBody>
      </p:sp>
      <p:pic>
        <p:nvPicPr>
          <p:cNvPr id="2" name="图片 1">
            <a:extLst>
              <a:ext uri="{FF2B5EF4-FFF2-40B4-BE49-F238E27FC236}">
                <a16:creationId xmlns:a16="http://schemas.microsoft.com/office/drawing/2014/main" id="{261C6363-04BB-4152-85CA-D5C24D679164}"/>
              </a:ext>
            </a:extLst>
          </p:cNvPr>
          <p:cNvPicPr>
            <a:picLocks noChangeAspect="1"/>
          </p:cNvPicPr>
          <p:nvPr/>
        </p:nvPicPr>
        <p:blipFill>
          <a:blip r:embed="rId3"/>
          <a:stretch>
            <a:fillRect/>
          </a:stretch>
        </p:blipFill>
        <p:spPr>
          <a:xfrm>
            <a:off x="353296" y="3787263"/>
            <a:ext cx="11183332" cy="2388400"/>
          </a:xfrm>
          <a:prstGeom prst="rect">
            <a:avLst/>
          </a:prstGeom>
        </p:spPr>
      </p:pic>
      <p:sp>
        <p:nvSpPr>
          <p:cNvPr id="7" name="矩形 6">
            <a:extLst>
              <a:ext uri="{FF2B5EF4-FFF2-40B4-BE49-F238E27FC236}">
                <a16:creationId xmlns:a16="http://schemas.microsoft.com/office/drawing/2014/main" id="{DB533EC1-44D9-40CF-A60A-41111A35543A}"/>
              </a:ext>
            </a:extLst>
          </p:cNvPr>
          <p:cNvSpPr/>
          <p:nvPr/>
        </p:nvSpPr>
        <p:spPr>
          <a:xfrm>
            <a:off x="7315200" y="4238714"/>
            <a:ext cx="2478280" cy="193694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29545852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9549407"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自底而上</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自顶而下网络（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Bottom-up/top-down network </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kumimoji="0" lang="en-US" altLang="zh-CN"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5" name="矩形 4">
            <a:extLst>
              <a:ext uri="{FF2B5EF4-FFF2-40B4-BE49-F238E27FC236}">
                <a16:creationId xmlns:a16="http://schemas.microsoft.com/office/drawing/2014/main" id="{258CD08A-3CE7-452D-83B1-155EDC87F1B7}"/>
              </a:ext>
            </a:extLst>
          </p:cNvPr>
          <p:cNvSpPr/>
          <p:nvPr/>
        </p:nvSpPr>
        <p:spPr>
          <a:xfrm>
            <a:off x="834165" y="1053138"/>
            <a:ext cx="10704827" cy="584775"/>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w="0"/>
                <a:solidFill>
                  <a:srgbClr val="002060"/>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rPr>
              <a:t>Reverse Attention for Salient Object Detection</a:t>
            </a:r>
            <a:endParaRPr kumimoji="0" lang="zh-CN" altLang="en-US" sz="3200" b="0" i="0" u="none" strike="noStrike" kern="1200" cap="none" spc="0" normalizeH="0" baseline="0" noProof="0" dirty="0">
              <a:ln w="0"/>
              <a:solidFill>
                <a:srgbClr val="002060"/>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endParaRPr>
          </a:p>
        </p:txBody>
      </p:sp>
      <p:sp>
        <p:nvSpPr>
          <p:cNvPr id="2" name="文本框 1">
            <a:extLst>
              <a:ext uri="{FF2B5EF4-FFF2-40B4-BE49-F238E27FC236}">
                <a16:creationId xmlns:a16="http://schemas.microsoft.com/office/drawing/2014/main" id="{D81FF824-9392-4514-83BA-03A33D58A66A}"/>
              </a:ext>
            </a:extLst>
          </p:cNvPr>
          <p:cNvSpPr txBox="1"/>
          <p:nvPr/>
        </p:nvSpPr>
        <p:spPr>
          <a:xfrm>
            <a:off x="3436220" y="1905802"/>
            <a:ext cx="68531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Shuhan Chen,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Xiuli</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Tan, Ben Wang, and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Xuelong</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Hu</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1BB70DC9-6146-4ECF-8CFB-C49BE683033F}"/>
              </a:ext>
            </a:extLst>
          </p:cNvPr>
          <p:cNvSpPr/>
          <p:nvPr/>
        </p:nvSpPr>
        <p:spPr>
          <a:xfrm>
            <a:off x="4110686" y="2462300"/>
            <a:ext cx="4151783" cy="369332"/>
          </a:xfrm>
          <a:prstGeom prst="rect">
            <a:avLst/>
          </a:prstGeom>
        </p:spPr>
        <p:txBody>
          <a:bodyPr wrap="square">
            <a:spAutoFit/>
          </a:bodyPr>
          <a:lstStyle/>
          <a:p>
            <a:pPr algn="ctr"/>
            <a:r>
              <a:rPr lang="en-US" altLang="zh-CN" dirty="0"/>
              <a:t>ECCV2018</a:t>
            </a:r>
            <a:endParaRPr lang="en-US" altLang="zh-CN" sz="1600" dirty="0"/>
          </a:p>
        </p:txBody>
      </p:sp>
      <p:sp>
        <p:nvSpPr>
          <p:cNvPr id="12" name="文本框 11">
            <a:extLst>
              <a:ext uri="{FF2B5EF4-FFF2-40B4-BE49-F238E27FC236}">
                <a16:creationId xmlns:a16="http://schemas.microsoft.com/office/drawing/2014/main" id="{C9627194-38D1-493F-93A3-8083F3935716}"/>
              </a:ext>
            </a:extLst>
          </p:cNvPr>
          <p:cNvSpPr txBox="1"/>
          <p:nvPr/>
        </p:nvSpPr>
        <p:spPr>
          <a:xfrm>
            <a:off x="671083" y="2462300"/>
            <a:ext cx="10506816" cy="3875228"/>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得益于深度学习技术的快速发展，近年来显著目标检测取得了显著的进展。然而，在嵌入式设备中的应用仍然面临着两大挑战：</a:t>
            </a:r>
            <a:endParaRPr lang="en-US" altLang="zh-CN"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低分辨率输出</a:t>
            </a:r>
            <a:endParaRPr lang="en-US" altLang="zh-CN"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数目巨大的模型参数</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sz="2000" b="1" kern="0" dirty="0">
                <a:solidFill>
                  <a:srgbClr val="071F65"/>
                </a:solidFill>
                <a:cs typeface="+mn-ea"/>
                <a:sym typeface="+mn-lt"/>
              </a:rPr>
              <a:t>改进：</a:t>
            </a:r>
            <a:endParaRPr lang="en-US" altLang="zh-CN" sz="20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引入残差学习（</a:t>
            </a:r>
            <a:r>
              <a:rPr lang="en-US" altLang="zh-CN" b="1" kern="0" dirty="0">
                <a:solidFill>
                  <a:srgbClr val="071F65"/>
                </a:solidFill>
                <a:cs typeface="+mn-ea"/>
                <a:sym typeface="+mn-lt"/>
              </a:rPr>
              <a:t>residual learning</a:t>
            </a:r>
            <a:r>
              <a:rPr lang="zh-CN" altLang="en-US" b="1" kern="0" dirty="0">
                <a:solidFill>
                  <a:srgbClr val="071F65"/>
                </a:solidFill>
                <a:cs typeface="+mn-ea"/>
                <a:sym typeface="+mn-lt"/>
              </a:rPr>
              <a:t>）</a:t>
            </a:r>
            <a:r>
              <a:rPr lang="en-US" altLang="zh-CN" b="1" kern="0" dirty="0">
                <a:solidFill>
                  <a:srgbClr val="071F65"/>
                </a:solidFill>
                <a:cs typeface="+mn-ea"/>
                <a:sym typeface="+mn-lt"/>
              </a:rPr>
              <a:t> </a:t>
            </a:r>
            <a:r>
              <a:rPr lang="zh-CN" altLang="en-US" dirty="0">
                <a:latin typeface="微软雅黑" panose="020B0503020204020204" pitchFamily="34" charset="-122"/>
                <a:ea typeface="微软雅黑" panose="020B0503020204020204" pitchFamily="34" charset="-122"/>
              </a:rPr>
              <a:t>，补偿预测与</a:t>
            </a:r>
            <a:r>
              <a:rPr lang="en-US" altLang="zh-CN" dirty="0">
                <a:latin typeface="微软雅黑" panose="020B0503020204020204" pitchFamily="34" charset="-122"/>
                <a:ea typeface="微软雅黑" panose="020B0503020204020204" pitchFamily="34" charset="-122"/>
              </a:rPr>
              <a:t>ground-truth</a:t>
            </a:r>
            <a:r>
              <a:rPr lang="zh-CN" altLang="en-US" dirty="0">
                <a:latin typeface="微软雅黑" panose="020B0503020204020204" pitchFamily="34" charset="-122"/>
                <a:ea typeface="微软雅黑" panose="020B0503020204020204" pitchFamily="34" charset="-122"/>
              </a:rPr>
              <a:t>之间的偏差，提高精度。</a:t>
            </a:r>
          </a:p>
          <a:p>
            <a:pPr marL="285750" indent="-285750" algn="just">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提出反向注意（</a:t>
            </a:r>
            <a:r>
              <a:rPr lang="en-US" altLang="zh-CN" b="1" kern="0" dirty="0">
                <a:solidFill>
                  <a:srgbClr val="071F65"/>
                </a:solidFill>
                <a:cs typeface="+mn-ea"/>
              </a:rPr>
              <a:t>reverse attention</a:t>
            </a:r>
            <a:r>
              <a:rPr lang="zh-CN" altLang="en-US" dirty="0">
                <a:latin typeface="微软雅黑" panose="020B0503020204020204" pitchFamily="34" charset="-122"/>
                <a:ea typeface="微软雅黑" panose="020B0503020204020204" pitchFamily="34" charset="-122"/>
              </a:rPr>
              <a:t>）来关注上下文信息，得到更精细的分割结果，包含更多的细节信息。</a:t>
            </a:r>
          </a:p>
        </p:txBody>
      </p:sp>
    </p:spTree>
    <p:extLst>
      <p:ext uri="{BB962C8B-B14F-4D97-AF65-F5344CB8AC3E}">
        <p14:creationId xmlns:p14="http://schemas.microsoft.com/office/powerpoint/2010/main" val="2494605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9549407"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自底而上</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自顶而下网络（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Bottom-up/top-down network </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2" name="图片 1">
            <a:extLst>
              <a:ext uri="{FF2B5EF4-FFF2-40B4-BE49-F238E27FC236}">
                <a16:creationId xmlns:a16="http://schemas.microsoft.com/office/drawing/2014/main" id="{D900CAED-6620-4F2F-BEC1-A36A4E323EBB}"/>
              </a:ext>
            </a:extLst>
          </p:cNvPr>
          <p:cNvPicPr>
            <a:picLocks noChangeAspect="1"/>
          </p:cNvPicPr>
          <p:nvPr/>
        </p:nvPicPr>
        <p:blipFill>
          <a:blip r:embed="rId3"/>
          <a:stretch>
            <a:fillRect/>
          </a:stretch>
        </p:blipFill>
        <p:spPr>
          <a:xfrm>
            <a:off x="928722" y="1162259"/>
            <a:ext cx="5621356" cy="3648949"/>
          </a:xfrm>
          <a:prstGeom prst="rect">
            <a:avLst/>
          </a:prstGeom>
        </p:spPr>
      </p:pic>
      <p:pic>
        <p:nvPicPr>
          <p:cNvPr id="3" name="图片 2">
            <a:extLst>
              <a:ext uri="{FF2B5EF4-FFF2-40B4-BE49-F238E27FC236}">
                <a16:creationId xmlns:a16="http://schemas.microsoft.com/office/drawing/2014/main" id="{FC72B3C1-6815-442F-8140-0D302D895547}"/>
              </a:ext>
            </a:extLst>
          </p:cNvPr>
          <p:cNvPicPr>
            <a:picLocks noChangeAspect="1"/>
          </p:cNvPicPr>
          <p:nvPr/>
        </p:nvPicPr>
        <p:blipFill>
          <a:blip r:embed="rId4"/>
          <a:stretch>
            <a:fillRect/>
          </a:stretch>
        </p:blipFill>
        <p:spPr>
          <a:xfrm>
            <a:off x="6706169" y="785722"/>
            <a:ext cx="4824830" cy="1992188"/>
          </a:xfrm>
          <a:prstGeom prst="rect">
            <a:avLst/>
          </a:prstGeom>
        </p:spPr>
      </p:pic>
      <p:sp>
        <p:nvSpPr>
          <p:cNvPr id="5" name="文本框 4">
            <a:extLst>
              <a:ext uri="{FF2B5EF4-FFF2-40B4-BE49-F238E27FC236}">
                <a16:creationId xmlns:a16="http://schemas.microsoft.com/office/drawing/2014/main" id="{82EF4955-5D2C-41FB-BAEC-26BF65BBFA86}"/>
              </a:ext>
            </a:extLst>
          </p:cNvPr>
          <p:cNvSpPr txBox="1"/>
          <p:nvPr/>
        </p:nvSpPr>
        <p:spPr>
          <a:xfrm>
            <a:off x="7901540" y="3774130"/>
            <a:ext cx="21505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residual learning</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a:extLst>
              <a:ext uri="{FF2B5EF4-FFF2-40B4-BE49-F238E27FC236}">
                <a16:creationId xmlns:a16="http://schemas.microsoft.com/office/drawing/2014/main" id="{9C0A41DC-EC9E-4DFE-BD44-E270A0D76E11}"/>
              </a:ext>
            </a:extLst>
          </p:cNvPr>
          <p:cNvPicPr>
            <a:picLocks noChangeAspect="1"/>
          </p:cNvPicPr>
          <p:nvPr/>
        </p:nvPicPr>
        <p:blipFill>
          <a:blip r:embed="rId5"/>
          <a:stretch>
            <a:fillRect/>
          </a:stretch>
        </p:blipFill>
        <p:spPr>
          <a:xfrm>
            <a:off x="7328988" y="3273360"/>
            <a:ext cx="404793" cy="338554"/>
          </a:xfrm>
          <a:prstGeom prst="rect">
            <a:avLst/>
          </a:prstGeom>
        </p:spPr>
      </p:pic>
      <p:sp>
        <p:nvSpPr>
          <p:cNvPr id="10" name="文本框 9">
            <a:extLst>
              <a:ext uri="{FF2B5EF4-FFF2-40B4-BE49-F238E27FC236}">
                <a16:creationId xmlns:a16="http://schemas.microsoft.com/office/drawing/2014/main" id="{6BDA260A-593A-4763-924C-23643C1BAD8A}"/>
              </a:ext>
            </a:extLst>
          </p:cNvPr>
          <p:cNvSpPr txBox="1"/>
          <p:nvPr/>
        </p:nvSpPr>
        <p:spPr>
          <a:xfrm>
            <a:off x="307950" y="588690"/>
            <a:ext cx="7184900" cy="400110"/>
          </a:xfrm>
          <a:prstGeom prst="rect">
            <a:avLst/>
          </a:prstGeom>
          <a:noFill/>
        </p:spPr>
        <p:txBody>
          <a:bodyPr wrap="square" rtlCol="0">
            <a:spAutoFit/>
          </a:bodyPr>
          <a:lstStyle/>
          <a:p>
            <a:pPr lvl="0">
              <a:defRPr/>
            </a:pPr>
            <a:r>
              <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网络结构</a:t>
            </a:r>
            <a:r>
              <a:rPr kumimoji="0" lang="en-US" altLang="zh-CN"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a:t>
            </a:r>
            <a:r>
              <a:rPr lang="en-US" altLang="zh-CN" sz="2000" b="1" kern="0" dirty="0">
                <a:solidFill>
                  <a:srgbClr val="071F65"/>
                </a:solidFill>
                <a:cs typeface="+mn-ea"/>
                <a:sym typeface="+mn-lt"/>
              </a:rPr>
              <a:t>residual learning</a:t>
            </a:r>
            <a:r>
              <a:rPr kumimoji="0" lang="en-US" altLang="zh-CN"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a:t>
            </a:r>
            <a:r>
              <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a:t>
            </a:r>
          </a:p>
        </p:txBody>
      </p:sp>
      <p:pic>
        <p:nvPicPr>
          <p:cNvPr id="11" name="图片 10">
            <a:extLst>
              <a:ext uri="{FF2B5EF4-FFF2-40B4-BE49-F238E27FC236}">
                <a16:creationId xmlns:a16="http://schemas.microsoft.com/office/drawing/2014/main" id="{B67D8CDF-59DC-42A5-8090-B4901AFE804F}"/>
              </a:ext>
            </a:extLst>
          </p:cNvPr>
          <p:cNvPicPr>
            <a:picLocks noChangeAspect="1"/>
          </p:cNvPicPr>
          <p:nvPr/>
        </p:nvPicPr>
        <p:blipFill>
          <a:blip r:embed="rId6"/>
          <a:stretch>
            <a:fillRect/>
          </a:stretch>
        </p:blipFill>
        <p:spPr>
          <a:xfrm>
            <a:off x="7373599" y="3818474"/>
            <a:ext cx="298465" cy="273064"/>
          </a:xfrm>
          <a:prstGeom prst="rect">
            <a:avLst/>
          </a:prstGeom>
        </p:spPr>
      </p:pic>
      <p:pic>
        <p:nvPicPr>
          <p:cNvPr id="12" name="图片 11">
            <a:extLst>
              <a:ext uri="{FF2B5EF4-FFF2-40B4-BE49-F238E27FC236}">
                <a16:creationId xmlns:a16="http://schemas.microsoft.com/office/drawing/2014/main" id="{62BF3D7E-7F00-49D3-8E3D-E26FB76515EE}"/>
              </a:ext>
            </a:extLst>
          </p:cNvPr>
          <p:cNvPicPr>
            <a:picLocks noChangeAspect="1"/>
          </p:cNvPicPr>
          <p:nvPr/>
        </p:nvPicPr>
        <p:blipFill>
          <a:blip r:embed="rId7"/>
          <a:stretch>
            <a:fillRect/>
          </a:stretch>
        </p:blipFill>
        <p:spPr>
          <a:xfrm>
            <a:off x="7656473" y="4396400"/>
            <a:ext cx="3460112" cy="829617"/>
          </a:xfrm>
          <a:prstGeom prst="rect">
            <a:avLst/>
          </a:prstGeom>
        </p:spPr>
      </p:pic>
      <p:sp>
        <p:nvSpPr>
          <p:cNvPr id="13" name="文本框 12">
            <a:extLst>
              <a:ext uri="{FF2B5EF4-FFF2-40B4-BE49-F238E27FC236}">
                <a16:creationId xmlns:a16="http://schemas.microsoft.com/office/drawing/2014/main" id="{92CCBAFC-1112-4785-8ABC-0A555FEAE75B}"/>
              </a:ext>
            </a:extLst>
          </p:cNvPr>
          <p:cNvSpPr txBox="1"/>
          <p:nvPr/>
        </p:nvSpPr>
        <p:spPr>
          <a:xfrm>
            <a:off x="7901539" y="3223403"/>
            <a:ext cx="21505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reverse attention</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4" name="文本框 13">
            <a:extLst>
              <a:ext uri="{FF2B5EF4-FFF2-40B4-BE49-F238E27FC236}">
                <a16:creationId xmlns:a16="http://schemas.microsoft.com/office/drawing/2014/main" id="{3BED34C3-E078-4541-8546-1350837E2858}"/>
              </a:ext>
            </a:extLst>
          </p:cNvPr>
          <p:cNvSpPr txBox="1"/>
          <p:nvPr/>
        </p:nvSpPr>
        <p:spPr>
          <a:xfrm>
            <a:off x="7656472" y="5454896"/>
            <a:ext cx="421802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a:t>
            </a:r>
            <a:r>
              <a:rPr kumimoji="0" lang="en-US" altLang="zh-CN" sz="1800" b="0" i="1"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i </a:t>
            </a: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为第</a:t>
            </a: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i</a:t>
            </a: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个</a:t>
            </a: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stage</a:t>
            </a: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的</a:t>
            </a: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saliency map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a:t>
            </a:r>
            <a:r>
              <a:rPr kumimoji="0" lang="en-US" altLang="zh-CN" sz="1800" b="0" i="1"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i </a:t>
            </a: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为第</a:t>
            </a: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i</a:t>
            </a: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个</a:t>
            </a: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stage</a:t>
            </a: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的残差特征</a:t>
            </a: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residual feature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prstClr val="black"/>
                </a:solidFill>
                <a:latin typeface="等线" panose="020F0502020204030204"/>
                <a:ea typeface="等线" panose="02010600030101010101" pitchFamily="2" charset="-122"/>
              </a:rPr>
              <a:t>G</a:t>
            </a:r>
            <a:r>
              <a:rPr lang="zh-CN" altLang="en-US" sz="1600" dirty="0">
                <a:solidFill>
                  <a:prstClr val="black"/>
                </a:solidFill>
                <a:latin typeface="等线" panose="020F0502020204030204"/>
                <a:ea typeface="等线" panose="02010600030101010101" pitchFamily="2" charset="-122"/>
              </a:rPr>
              <a:t>是真值图</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2BC670FB-75EF-42AA-96B4-112C67670950}"/>
              </a:ext>
            </a:extLst>
          </p:cNvPr>
          <p:cNvSpPr txBox="1"/>
          <p:nvPr/>
        </p:nvSpPr>
        <p:spPr>
          <a:xfrm>
            <a:off x="3339175" y="1769737"/>
            <a:ext cx="100102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VGG16</a:t>
            </a:r>
            <a:endParaRPr kumimoji="0" lang="zh-CN" altLang="en-US"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7" name="文本框 16">
            <a:extLst>
              <a:ext uri="{FF2B5EF4-FFF2-40B4-BE49-F238E27FC236}">
                <a16:creationId xmlns:a16="http://schemas.microsoft.com/office/drawing/2014/main" id="{F5108141-2E78-4642-AEBD-CF46DB935550}"/>
              </a:ext>
            </a:extLst>
          </p:cNvPr>
          <p:cNvSpPr txBox="1"/>
          <p:nvPr/>
        </p:nvSpPr>
        <p:spPr>
          <a:xfrm>
            <a:off x="156546" y="4755008"/>
            <a:ext cx="7366286" cy="1156855"/>
          </a:xfrm>
          <a:prstGeom prst="rect">
            <a:avLst/>
          </a:prstGeom>
          <a:noFill/>
        </p:spPr>
        <p:txBody>
          <a:bodyPr wrap="square" rtlCol="0">
            <a:spAutoFit/>
          </a:bodyPr>
          <a:lstStyle/>
          <a:p>
            <a:pPr lvl="0">
              <a:lnSpc>
                <a:spcPct val="150000"/>
              </a:lnSpc>
              <a:defRPr/>
            </a:pPr>
            <a:r>
              <a:rPr lang="zh-CN" altLang="en-US" sz="1600" dirty="0">
                <a:solidFill>
                  <a:prstClr val="black"/>
                </a:solidFill>
                <a:latin typeface="微软雅黑" panose="020B0503020204020204" pitchFamily="34" charset="-122"/>
                <a:ea typeface="微软雅黑" panose="020B0503020204020204" pitchFamily="34" charset="-122"/>
              </a:rPr>
              <a:t>给定最深层的粗糙显著性预测，首先使用残差学习来学习侧输出残差特征用于显著性优化，通过对残差单元的输入和输出进行监督，学习残差特征。这可以在保持精度的同时使用非常有限的卷积参数来实现。</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6198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663728"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显著性检测（</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Saliency Detection </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a:t>
            </a:r>
          </a:p>
        </p:txBody>
      </p:sp>
      <p:sp>
        <p:nvSpPr>
          <p:cNvPr id="12" name="文本框 11">
            <a:extLst>
              <a:ext uri="{FF2B5EF4-FFF2-40B4-BE49-F238E27FC236}">
                <a16:creationId xmlns:a16="http://schemas.microsoft.com/office/drawing/2014/main" id="{3B4D53E3-775B-4C83-B361-35A25ECA82FC}"/>
              </a:ext>
            </a:extLst>
          </p:cNvPr>
          <p:cNvSpPr txBox="1"/>
          <p:nvPr/>
        </p:nvSpPr>
        <p:spPr>
          <a:xfrm>
            <a:off x="1659118" y="876693"/>
            <a:ext cx="7758259" cy="1244338"/>
          </a:xfrm>
          <a:prstGeom prst="rect">
            <a:avLst/>
          </a:prstGeom>
          <a:noFill/>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EB094865-F401-42A6-853C-B2B98E898DA4}"/>
              </a:ext>
            </a:extLst>
          </p:cNvPr>
          <p:cNvSpPr txBox="1"/>
          <p:nvPr/>
        </p:nvSpPr>
        <p:spPr>
          <a:xfrm>
            <a:off x="870378" y="1031827"/>
            <a:ext cx="9825873" cy="1336071"/>
          </a:xfrm>
          <a:prstGeom prst="rect">
            <a:avLst/>
          </a:prstGeom>
          <a:noFill/>
        </p:spPr>
        <p:txBody>
          <a:bodyPr wrap="square" rtlCol="0">
            <a:spAutoFit/>
          </a:bodyPr>
          <a:lstStyle/>
          <a:p>
            <a:pPr lvl="0">
              <a:lnSpc>
                <a:spcPct val="150000"/>
              </a:lnSpc>
            </a:pPr>
            <a:r>
              <a:rPr lang="zh-CN" altLang="en-US" sz="2000" b="1" kern="0" dirty="0">
                <a:solidFill>
                  <a:srgbClr val="071F65"/>
                </a:solidFill>
                <a:latin typeface="微软雅黑" pitchFamily="34" charset="-122"/>
                <a:ea typeface="微软雅黑" pitchFamily="34" charset="-122"/>
              </a:rPr>
              <a:t>视觉注意力在计算机视觉上的应用：</a:t>
            </a:r>
            <a:endParaRPr lang="en-US" altLang="zh-CN" sz="2000" b="1" kern="0" dirty="0">
              <a:solidFill>
                <a:srgbClr val="071F65"/>
              </a:solidFill>
              <a:latin typeface="微软雅黑" pitchFamily="34" charset="-122"/>
              <a:ea typeface="微软雅黑" pitchFamily="34" charset="-122"/>
            </a:endParaRPr>
          </a:p>
          <a:p>
            <a:pPr lvl="0">
              <a:lnSpc>
                <a:spcPct val="150000"/>
              </a:lnSpc>
            </a:pPr>
            <a:r>
              <a:rPr lang="zh-CN" altLang="en-US" kern="0" dirty="0">
                <a:latin typeface="微软雅黑" pitchFamily="34" charset="-122"/>
                <a:ea typeface="微软雅黑" pitchFamily="34" charset="-122"/>
              </a:rPr>
              <a:t>        基于人的视觉注意力机制，在图像中预测或分割出显著性的物体区域，以应用到更多的计算机视觉问题中，如图像压缩，图像检索，图像描述等。</a:t>
            </a:r>
            <a:endParaRPr lang="en-US" altLang="zh-CN" kern="0" dirty="0">
              <a:latin typeface="微软雅黑" pitchFamily="34" charset="-122"/>
              <a:ea typeface="微软雅黑" pitchFamily="34" charset="-122"/>
            </a:endParaRPr>
          </a:p>
        </p:txBody>
      </p:sp>
    </p:spTree>
    <p:extLst>
      <p:ext uri="{BB962C8B-B14F-4D97-AF65-F5344CB8AC3E}">
        <p14:creationId xmlns:p14="http://schemas.microsoft.com/office/powerpoint/2010/main" val="4085217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9549407"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自底而上</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自顶而下网络（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Bottom-up/top-down network </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2" name="图片 1">
            <a:extLst>
              <a:ext uri="{FF2B5EF4-FFF2-40B4-BE49-F238E27FC236}">
                <a16:creationId xmlns:a16="http://schemas.microsoft.com/office/drawing/2014/main" id="{D900CAED-6620-4F2F-BEC1-A36A4E323EBB}"/>
              </a:ext>
            </a:extLst>
          </p:cNvPr>
          <p:cNvPicPr>
            <a:picLocks noChangeAspect="1"/>
          </p:cNvPicPr>
          <p:nvPr/>
        </p:nvPicPr>
        <p:blipFill>
          <a:blip r:embed="rId3"/>
          <a:stretch>
            <a:fillRect/>
          </a:stretch>
        </p:blipFill>
        <p:spPr>
          <a:xfrm>
            <a:off x="928722" y="931513"/>
            <a:ext cx="5621356" cy="3648949"/>
          </a:xfrm>
          <a:prstGeom prst="rect">
            <a:avLst/>
          </a:prstGeom>
        </p:spPr>
      </p:pic>
      <p:pic>
        <p:nvPicPr>
          <p:cNvPr id="3" name="图片 2">
            <a:extLst>
              <a:ext uri="{FF2B5EF4-FFF2-40B4-BE49-F238E27FC236}">
                <a16:creationId xmlns:a16="http://schemas.microsoft.com/office/drawing/2014/main" id="{FC72B3C1-6815-442F-8140-0D302D895547}"/>
              </a:ext>
            </a:extLst>
          </p:cNvPr>
          <p:cNvPicPr>
            <a:picLocks noChangeAspect="1"/>
          </p:cNvPicPr>
          <p:nvPr/>
        </p:nvPicPr>
        <p:blipFill>
          <a:blip r:embed="rId4"/>
          <a:stretch>
            <a:fillRect/>
          </a:stretch>
        </p:blipFill>
        <p:spPr>
          <a:xfrm>
            <a:off x="6663440" y="877569"/>
            <a:ext cx="4824830" cy="1992188"/>
          </a:xfrm>
          <a:prstGeom prst="rect">
            <a:avLst/>
          </a:prstGeom>
        </p:spPr>
      </p:pic>
      <p:sp>
        <p:nvSpPr>
          <p:cNvPr id="5" name="文本框 4">
            <a:extLst>
              <a:ext uri="{FF2B5EF4-FFF2-40B4-BE49-F238E27FC236}">
                <a16:creationId xmlns:a16="http://schemas.microsoft.com/office/drawing/2014/main" id="{82EF4955-5D2C-41FB-BAEC-26BF65BBFA86}"/>
              </a:ext>
            </a:extLst>
          </p:cNvPr>
          <p:cNvSpPr txBox="1"/>
          <p:nvPr/>
        </p:nvSpPr>
        <p:spPr>
          <a:xfrm>
            <a:off x="7492850" y="3754831"/>
            <a:ext cx="21505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residual learning</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a:extLst>
              <a:ext uri="{FF2B5EF4-FFF2-40B4-BE49-F238E27FC236}">
                <a16:creationId xmlns:a16="http://schemas.microsoft.com/office/drawing/2014/main" id="{9C0A41DC-EC9E-4DFE-BD44-E270A0D76E11}"/>
              </a:ext>
            </a:extLst>
          </p:cNvPr>
          <p:cNvPicPr>
            <a:picLocks noChangeAspect="1"/>
          </p:cNvPicPr>
          <p:nvPr/>
        </p:nvPicPr>
        <p:blipFill>
          <a:blip r:embed="rId5"/>
          <a:stretch>
            <a:fillRect/>
          </a:stretch>
        </p:blipFill>
        <p:spPr>
          <a:xfrm>
            <a:off x="6827991" y="3148939"/>
            <a:ext cx="404793" cy="338554"/>
          </a:xfrm>
          <a:prstGeom prst="rect">
            <a:avLst/>
          </a:prstGeom>
        </p:spPr>
      </p:pic>
      <p:sp>
        <p:nvSpPr>
          <p:cNvPr id="10" name="文本框 9">
            <a:extLst>
              <a:ext uri="{FF2B5EF4-FFF2-40B4-BE49-F238E27FC236}">
                <a16:creationId xmlns:a16="http://schemas.microsoft.com/office/drawing/2014/main" id="{6BDA260A-593A-4763-924C-23643C1BAD8A}"/>
              </a:ext>
            </a:extLst>
          </p:cNvPr>
          <p:cNvSpPr txBox="1"/>
          <p:nvPr/>
        </p:nvSpPr>
        <p:spPr>
          <a:xfrm>
            <a:off x="307950" y="588684"/>
            <a:ext cx="7184900" cy="400110"/>
          </a:xfrm>
          <a:prstGeom prst="rect">
            <a:avLst/>
          </a:prstGeom>
          <a:noFill/>
        </p:spPr>
        <p:txBody>
          <a:bodyPr wrap="square" rtlCol="0">
            <a:spAutoFit/>
          </a:bodyPr>
          <a:lstStyle/>
          <a:p>
            <a:pPr lvl="0">
              <a:defRPr/>
            </a:pPr>
            <a:r>
              <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网络结构</a:t>
            </a:r>
            <a:r>
              <a:rPr lang="en-US" altLang="zh-CN" sz="2000" b="1" kern="0" dirty="0">
                <a:solidFill>
                  <a:srgbClr val="071F65"/>
                </a:solidFill>
                <a:cs typeface="+mn-ea"/>
                <a:sym typeface="+mn-lt"/>
              </a:rPr>
              <a:t>(reverse attention) </a:t>
            </a:r>
            <a:r>
              <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a:t>
            </a:r>
          </a:p>
        </p:txBody>
      </p:sp>
      <p:pic>
        <p:nvPicPr>
          <p:cNvPr id="11" name="图片 10">
            <a:extLst>
              <a:ext uri="{FF2B5EF4-FFF2-40B4-BE49-F238E27FC236}">
                <a16:creationId xmlns:a16="http://schemas.microsoft.com/office/drawing/2014/main" id="{B67D8CDF-59DC-42A5-8090-B4901AFE804F}"/>
              </a:ext>
            </a:extLst>
          </p:cNvPr>
          <p:cNvPicPr>
            <a:picLocks noChangeAspect="1"/>
          </p:cNvPicPr>
          <p:nvPr/>
        </p:nvPicPr>
        <p:blipFill>
          <a:blip r:embed="rId6"/>
          <a:stretch>
            <a:fillRect/>
          </a:stretch>
        </p:blipFill>
        <p:spPr>
          <a:xfrm>
            <a:off x="6843484" y="3793921"/>
            <a:ext cx="298465" cy="273064"/>
          </a:xfrm>
          <a:prstGeom prst="rect">
            <a:avLst/>
          </a:prstGeom>
        </p:spPr>
      </p:pic>
      <p:sp>
        <p:nvSpPr>
          <p:cNvPr id="13" name="文本框 12">
            <a:extLst>
              <a:ext uri="{FF2B5EF4-FFF2-40B4-BE49-F238E27FC236}">
                <a16:creationId xmlns:a16="http://schemas.microsoft.com/office/drawing/2014/main" id="{92CCBAFC-1112-4785-8ABC-0A555FEAE75B}"/>
              </a:ext>
            </a:extLst>
          </p:cNvPr>
          <p:cNvSpPr txBox="1"/>
          <p:nvPr/>
        </p:nvSpPr>
        <p:spPr>
          <a:xfrm>
            <a:off x="7492849" y="3148939"/>
            <a:ext cx="21505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reverse attention</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2BC670FB-75EF-42AA-96B4-112C67670950}"/>
              </a:ext>
            </a:extLst>
          </p:cNvPr>
          <p:cNvSpPr txBox="1"/>
          <p:nvPr/>
        </p:nvSpPr>
        <p:spPr>
          <a:xfrm>
            <a:off x="3339175" y="1274071"/>
            <a:ext cx="100102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VGG16</a:t>
            </a:r>
            <a:endParaRPr kumimoji="0" lang="zh-CN" altLang="en-US"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7" name="文本框 16">
            <a:extLst>
              <a:ext uri="{FF2B5EF4-FFF2-40B4-BE49-F238E27FC236}">
                <a16:creationId xmlns:a16="http://schemas.microsoft.com/office/drawing/2014/main" id="{F5108141-2E78-4642-AEBD-CF46DB935550}"/>
              </a:ext>
            </a:extLst>
          </p:cNvPr>
          <p:cNvSpPr txBox="1"/>
          <p:nvPr/>
        </p:nvSpPr>
        <p:spPr>
          <a:xfrm>
            <a:off x="520020" y="4562513"/>
            <a:ext cx="10837341" cy="1895519"/>
          </a:xfrm>
          <a:prstGeom prst="rect">
            <a:avLst/>
          </a:prstGeom>
          <a:noFill/>
        </p:spPr>
        <p:txBody>
          <a:bodyPr wrap="square" rtlCol="0">
            <a:spAutoFit/>
          </a:bodyPr>
          <a:lstStyle/>
          <a:p>
            <a:pPr algn="just">
              <a:lnSpc>
                <a:spcPct val="150000"/>
              </a:lnSpc>
              <a:defRPr/>
            </a:pPr>
            <a:r>
              <a:rPr lang="zh-CN" altLang="en-US" sz="1600" dirty="0">
                <a:solidFill>
                  <a:prstClr val="black"/>
                </a:solidFill>
                <a:latin typeface="微软雅黑" panose="020B0503020204020204" pitchFamily="34" charset="-122"/>
                <a:ea typeface="微软雅黑" panose="020B0503020204020204" pitchFamily="34" charset="-122"/>
              </a:rPr>
              <a:t>尽管学习显著性优化的残差细节是自然和直接的，但是如果没有额外的监督，网络很难准确地捕捉到它们。大多数现有的深度显著性模型都是对图像分类网络进行微调，因此，在残差学习过程中，微调的网络将无意识地集中于具有高响应值的区域，从而难以捕获残差细节，例如物体边缘和其他未检测到的目标。为了解决这一问题，提出了反向注意（</a:t>
            </a:r>
            <a:r>
              <a:rPr lang="en-US" altLang="zh-CN" sz="1600" dirty="0">
                <a:latin typeface="微软雅黑" panose="020B0503020204020204" pitchFamily="34" charset="-122"/>
                <a:ea typeface="微软雅黑" panose="020B0503020204020204" pitchFamily="34" charset="-122"/>
              </a:rPr>
              <a:t>reverse attention</a:t>
            </a:r>
            <a:r>
              <a:rPr lang="zh-CN" altLang="en-US" sz="1600" dirty="0">
                <a:solidFill>
                  <a:prstClr val="black"/>
                </a:solidFill>
                <a:latin typeface="微软雅黑" panose="020B0503020204020204" pitchFamily="34" charset="-122"/>
                <a:ea typeface="微软雅黑" panose="020B0503020204020204" pitchFamily="34" charset="-122"/>
              </a:rPr>
              <a:t>）以自顶向下的方式引导侧输出残差学习。通过从侧输出特征中去除当前预测的显著区域，网络最终可以发现丢失的目标部分和细节，从而获得高分辨率和高精度。</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33652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9549407"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自底而上</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自顶而下网络（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Bottom-up/top-down network </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2" name="图片 1">
            <a:extLst>
              <a:ext uri="{FF2B5EF4-FFF2-40B4-BE49-F238E27FC236}">
                <a16:creationId xmlns:a16="http://schemas.microsoft.com/office/drawing/2014/main" id="{D900CAED-6620-4F2F-BEC1-A36A4E323EBB}"/>
              </a:ext>
            </a:extLst>
          </p:cNvPr>
          <p:cNvPicPr>
            <a:picLocks noChangeAspect="1"/>
          </p:cNvPicPr>
          <p:nvPr/>
        </p:nvPicPr>
        <p:blipFill>
          <a:blip r:embed="rId3"/>
          <a:stretch>
            <a:fillRect/>
          </a:stretch>
        </p:blipFill>
        <p:spPr>
          <a:xfrm>
            <a:off x="776322" y="931513"/>
            <a:ext cx="5621356" cy="3648949"/>
          </a:xfrm>
          <a:prstGeom prst="rect">
            <a:avLst/>
          </a:prstGeom>
        </p:spPr>
      </p:pic>
      <p:pic>
        <p:nvPicPr>
          <p:cNvPr id="3" name="图片 2">
            <a:extLst>
              <a:ext uri="{FF2B5EF4-FFF2-40B4-BE49-F238E27FC236}">
                <a16:creationId xmlns:a16="http://schemas.microsoft.com/office/drawing/2014/main" id="{FC72B3C1-6815-442F-8140-0D302D895547}"/>
              </a:ext>
            </a:extLst>
          </p:cNvPr>
          <p:cNvPicPr>
            <a:picLocks noChangeAspect="1"/>
          </p:cNvPicPr>
          <p:nvPr/>
        </p:nvPicPr>
        <p:blipFill>
          <a:blip r:embed="rId4"/>
          <a:stretch>
            <a:fillRect/>
          </a:stretch>
        </p:blipFill>
        <p:spPr>
          <a:xfrm>
            <a:off x="6511040" y="877569"/>
            <a:ext cx="4824830" cy="1992188"/>
          </a:xfrm>
          <a:prstGeom prst="rect">
            <a:avLst/>
          </a:prstGeom>
        </p:spPr>
      </p:pic>
      <p:sp>
        <p:nvSpPr>
          <p:cNvPr id="5" name="文本框 4">
            <a:extLst>
              <a:ext uri="{FF2B5EF4-FFF2-40B4-BE49-F238E27FC236}">
                <a16:creationId xmlns:a16="http://schemas.microsoft.com/office/drawing/2014/main" id="{82EF4955-5D2C-41FB-BAEC-26BF65BBFA86}"/>
              </a:ext>
            </a:extLst>
          </p:cNvPr>
          <p:cNvSpPr txBox="1"/>
          <p:nvPr/>
        </p:nvSpPr>
        <p:spPr>
          <a:xfrm>
            <a:off x="4187803" y="4696462"/>
            <a:ext cx="21505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residual learning</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a:extLst>
              <a:ext uri="{FF2B5EF4-FFF2-40B4-BE49-F238E27FC236}">
                <a16:creationId xmlns:a16="http://schemas.microsoft.com/office/drawing/2014/main" id="{9C0A41DC-EC9E-4DFE-BD44-E270A0D76E11}"/>
              </a:ext>
            </a:extLst>
          </p:cNvPr>
          <p:cNvPicPr>
            <a:picLocks noChangeAspect="1"/>
          </p:cNvPicPr>
          <p:nvPr/>
        </p:nvPicPr>
        <p:blipFill>
          <a:blip r:embed="rId5"/>
          <a:stretch>
            <a:fillRect/>
          </a:stretch>
        </p:blipFill>
        <p:spPr>
          <a:xfrm>
            <a:off x="890839" y="4696462"/>
            <a:ext cx="404793" cy="338554"/>
          </a:xfrm>
          <a:prstGeom prst="rect">
            <a:avLst/>
          </a:prstGeom>
        </p:spPr>
      </p:pic>
      <p:sp>
        <p:nvSpPr>
          <p:cNvPr id="10" name="文本框 9">
            <a:extLst>
              <a:ext uri="{FF2B5EF4-FFF2-40B4-BE49-F238E27FC236}">
                <a16:creationId xmlns:a16="http://schemas.microsoft.com/office/drawing/2014/main" id="{6BDA260A-593A-4763-924C-23643C1BAD8A}"/>
              </a:ext>
            </a:extLst>
          </p:cNvPr>
          <p:cNvSpPr txBox="1"/>
          <p:nvPr/>
        </p:nvSpPr>
        <p:spPr>
          <a:xfrm>
            <a:off x="155550" y="588684"/>
            <a:ext cx="7184900" cy="400110"/>
          </a:xfrm>
          <a:prstGeom prst="rect">
            <a:avLst/>
          </a:prstGeom>
          <a:noFill/>
        </p:spPr>
        <p:txBody>
          <a:bodyPr wrap="square" rtlCol="0">
            <a:spAutoFit/>
          </a:bodyPr>
          <a:lstStyle/>
          <a:p>
            <a:pPr lvl="0">
              <a:defRPr/>
            </a:pPr>
            <a:r>
              <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网络结构</a:t>
            </a:r>
            <a:r>
              <a:rPr lang="en-US" altLang="zh-CN" sz="2000" b="1" kern="0" dirty="0">
                <a:solidFill>
                  <a:srgbClr val="071F65"/>
                </a:solidFill>
                <a:cs typeface="+mn-ea"/>
                <a:sym typeface="+mn-lt"/>
              </a:rPr>
              <a:t>(reverse attention) </a:t>
            </a:r>
            <a:r>
              <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a:t>
            </a:r>
          </a:p>
        </p:txBody>
      </p:sp>
      <p:pic>
        <p:nvPicPr>
          <p:cNvPr id="11" name="图片 10">
            <a:extLst>
              <a:ext uri="{FF2B5EF4-FFF2-40B4-BE49-F238E27FC236}">
                <a16:creationId xmlns:a16="http://schemas.microsoft.com/office/drawing/2014/main" id="{B67D8CDF-59DC-42A5-8090-B4901AFE804F}"/>
              </a:ext>
            </a:extLst>
          </p:cNvPr>
          <p:cNvPicPr>
            <a:picLocks noChangeAspect="1"/>
          </p:cNvPicPr>
          <p:nvPr/>
        </p:nvPicPr>
        <p:blipFill>
          <a:blip r:embed="rId6"/>
          <a:stretch>
            <a:fillRect/>
          </a:stretch>
        </p:blipFill>
        <p:spPr>
          <a:xfrm>
            <a:off x="3538437" y="4735552"/>
            <a:ext cx="298465" cy="273064"/>
          </a:xfrm>
          <a:prstGeom prst="rect">
            <a:avLst/>
          </a:prstGeom>
        </p:spPr>
      </p:pic>
      <p:sp>
        <p:nvSpPr>
          <p:cNvPr id="13" name="文本框 12">
            <a:extLst>
              <a:ext uri="{FF2B5EF4-FFF2-40B4-BE49-F238E27FC236}">
                <a16:creationId xmlns:a16="http://schemas.microsoft.com/office/drawing/2014/main" id="{92CCBAFC-1112-4785-8ABC-0A555FEAE75B}"/>
              </a:ext>
            </a:extLst>
          </p:cNvPr>
          <p:cNvSpPr txBox="1"/>
          <p:nvPr/>
        </p:nvSpPr>
        <p:spPr>
          <a:xfrm>
            <a:off x="1555697" y="4696462"/>
            <a:ext cx="21505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reverse attention</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2BC670FB-75EF-42AA-96B4-112C67670950}"/>
              </a:ext>
            </a:extLst>
          </p:cNvPr>
          <p:cNvSpPr txBox="1"/>
          <p:nvPr/>
        </p:nvSpPr>
        <p:spPr>
          <a:xfrm>
            <a:off x="3186775" y="1274071"/>
            <a:ext cx="100102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VGG16</a:t>
            </a:r>
            <a:endParaRPr kumimoji="0" lang="zh-CN" altLang="en-US"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7" name="文本框 16">
            <a:extLst>
              <a:ext uri="{FF2B5EF4-FFF2-40B4-BE49-F238E27FC236}">
                <a16:creationId xmlns:a16="http://schemas.microsoft.com/office/drawing/2014/main" id="{F5108141-2E78-4642-AEBD-CF46DB935550}"/>
              </a:ext>
            </a:extLst>
          </p:cNvPr>
          <p:cNvSpPr txBox="1"/>
          <p:nvPr/>
        </p:nvSpPr>
        <p:spPr>
          <a:xfrm>
            <a:off x="919665" y="5254238"/>
            <a:ext cx="10837341" cy="1156855"/>
          </a:xfrm>
          <a:prstGeom prst="rect">
            <a:avLst/>
          </a:prstGeom>
          <a:noFill/>
        </p:spPr>
        <p:txBody>
          <a:bodyPr wrap="square" rtlCol="0">
            <a:spAutoFit/>
          </a:bodyPr>
          <a:lstStyle/>
          <a:p>
            <a:pPr algn="just">
              <a:lnSpc>
                <a:spcPct val="150000"/>
              </a:lnSpc>
              <a:defRPr/>
            </a:pPr>
            <a:r>
              <a:rPr lang="zh-CN" altLang="en-US" sz="1600" dirty="0">
                <a:solidFill>
                  <a:prstClr val="black"/>
                </a:solidFill>
                <a:latin typeface="微软雅黑" panose="020B0503020204020204" pitchFamily="34" charset="-122"/>
                <a:ea typeface="微软雅黑" panose="020B0503020204020204" pitchFamily="34" charset="-122"/>
              </a:rPr>
              <a:t>该方法首先在最深层生成一个语义清晰但分辨率较低的粗糙显著图，通过侧边输出特征中删除当前预测的显著区域（当前预测从其较深的层上采样得到），引导整个网络依次发现互补目标区域和细节。这种自上而下的擦除方式最终可以将粗分辨率和低分辨率预测重新定义为一个完整的、高分辨率的显著性图。</a:t>
            </a: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001BBE5-B95D-4F7D-A0BB-BC0AE41C539A}"/>
                  </a:ext>
                </a:extLst>
              </p:cNvPr>
              <p:cNvSpPr/>
              <p:nvPr/>
            </p:nvSpPr>
            <p:spPr>
              <a:xfrm>
                <a:off x="7150637" y="3613674"/>
                <a:ext cx="4824830" cy="1629100"/>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side-output feature</a:t>
                </a:r>
              </a:p>
              <a:p>
                <a:r>
                  <a:rPr lang="en-US" altLang="zh-CN" sz="1600" dirty="0">
                    <a:latin typeface="微软雅黑" panose="020B0503020204020204" pitchFamily="34" charset="-122"/>
                    <a:ea typeface="微软雅黑" panose="020B0503020204020204" pitchFamily="34" charset="-122"/>
                  </a:rPr>
                  <a:t>A: reverse attention weight</a:t>
                </a:r>
              </a:p>
              <a:p>
                <a:r>
                  <a:rPr lang="en-US" altLang="zh-CN" sz="1600" dirty="0">
                    <a:latin typeface="微软雅黑" panose="020B0503020204020204" pitchFamily="34" charset="-122"/>
                    <a:ea typeface="微软雅黑" panose="020B0503020204020204" pitchFamily="34" charset="-122"/>
                  </a:rPr>
                  <a:t>F: output attentive feature</a:t>
                </a:r>
              </a:p>
              <a:p>
                <a:r>
                  <a:rPr lang="en-US" altLang="zh-CN" sz="1600" dirty="0">
                    <a:latin typeface="微软雅黑" panose="020B0503020204020204" pitchFamily="34" charset="-122"/>
                    <a:ea typeface="微软雅黑" panose="020B0503020204020204" pitchFamily="34" charset="-122"/>
                  </a:rPr>
                  <a:t>Z: the spatial position of the feature map</a:t>
                </a:r>
              </a:p>
              <a:p>
                <a:r>
                  <a:rPr lang="en-US" altLang="zh-CN" sz="1600" dirty="0">
                    <a:latin typeface="微软雅黑" panose="020B0503020204020204" pitchFamily="34" charset="-122"/>
                    <a:ea typeface="微软雅黑" panose="020B0503020204020204" pitchFamily="34" charset="-122"/>
                  </a:rPr>
                  <a:t>c: the index of the feature channel</a:t>
                </a:r>
              </a:p>
              <a:p>
                <a14:m>
                  <m:oMath xmlns:m="http://schemas.openxmlformats.org/officeDocument/2006/math">
                    <m:sSubSup>
                      <m:sSubSupPr>
                        <m:ctrlPr>
                          <a:rPr lang="en-US" altLang="zh-CN" sz="1600" i="1" smtClean="0">
                            <a:latin typeface="Cambria Math" panose="02040503050406030204" pitchFamily="18" charset="0"/>
                            <a:ea typeface="微软雅黑" panose="020B0503020204020204" pitchFamily="34" charset="-122"/>
                          </a:rPr>
                        </m:ctrlPr>
                      </m:sSubSupPr>
                      <m:e>
                        <m:r>
                          <a:rPr lang="en-US" altLang="zh-CN" sz="1600" b="0" i="1" smtClean="0">
                            <a:latin typeface="Cambria Math" panose="02040503050406030204" pitchFamily="18" charset="0"/>
                            <a:ea typeface="微软雅黑" panose="020B0503020204020204" pitchFamily="34" charset="-122"/>
                          </a:rPr>
                          <m:t>𝑆</m:t>
                        </m:r>
                      </m:e>
                      <m:sub>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sub>
                      <m:sup>
                        <m:r>
                          <a:rPr lang="en-US" altLang="zh-CN" sz="1600" b="0" i="1" smtClean="0">
                            <a:latin typeface="Cambria Math" panose="02040503050406030204" pitchFamily="18" charset="0"/>
                            <a:ea typeface="微软雅黑" panose="020B0503020204020204" pitchFamily="34" charset="-122"/>
                          </a:rPr>
                          <m:t>𝑢𝑝</m:t>
                        </m:r>
                      </m:sup>
                    </m:sSubSup>
                  </m:oMath>
                </a14:m>
                <a:r>
                  <a:rPr lang="en-US" altLang="zh-CN" sz="1600" dirty="0">
                    <a:latin typeface="微软雅黑" panose="020B0503020204020204" pitchFamily="34" charset="-122"/>
                    <a:ea typeface="微软雅黑" panose="020B0503020204020204" pitchFamily="34" charset="-122"/>
                  </a:rPr>
                  <a:t>: upsampled prediction of side-output </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 + 1</a:t>
                </a:r>
                <a:endParaRPr lang="zh-CN" altLang="en-US" sz="1600" dirty="0">
                  <a:latin typeface="微软雅黑" panose="020B0503020204020204" pitchFamily="34" charset="-122"/>
                  <a:ea typeface="微软雅黑" panose="020B0503020204020204" pitchFamily="34" charset="-122"/>
                </a:endParaRPr>
              </a:p>
            </p:txBody>
          </p:sp>
        </mc:Choice>
        <mc:Fallback xmlns="">
          <p:sp>
            <p:nvSpPr>
              <p:cNvPr id="16" name="矩形 15">
                <a:extLst>
                  <a:ext uri="{FF2B5EF4-FFF2-40B4-BE49-F238E27FC236}">
                    <a16:creationId xmlns:a16="http://schemas.microsoft.com/office/drawing/2014/main" id="{1001BBE5-B95D-4F7D-A0BB-BC0AE41C539A}"/>
                  </a:ext>
                </a:extLst>
              </p:cNvPr>
              <p:cNvSpPr>
                <a:spLocks noRot="1" noChangeAspect="1" noMove="1" noResize="1" noEditPoints="1" noAdjustHandles="1" noChangeArrowheads="1" noChangeShapeType="1" noTextEdit="1"/>
              </p:cNvSpPr>
              <p:nvPr/>
            </p:nvSpPr>
            <p:spPr>
              <a:xfrm>
                <a:off x="7150637" y="3613674"/>
                <a:ext cx="4824830" cy="1629100"/>
              </a:xfrm>
              <a:prstGeom prst="rect">
                <a:avLst/>
              </a:prstGeom>
              <a:blipFill>
                <a:blip r:embed="rId7"/>
                <a:stretch>
                  <a:fillRect l="-632" t="-1124" b="-1124"/>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17D43E6E-236D-486B-85D6-5E00DD58DC79}"/>
              </a:ext>
            </a:extLst>
          </p:cNvPr>
          <p:cNvPicPr>
            <a:picLocks noChangeAspect="1"/>
          </p:cNvPicPr>
          <p:nvPr/>
        </p:nvPicPr>
        <p:blipFill>
          <a:blip r:embed="rId8"/>
          <a:stretch>
            <a:fillRect/>
          </a:stretch>
        </p:blipFill>
        <p:spPr>
          <a:xfrm>
            <a:off x="7013904" y="3249785"/>
            <a:ext cx="2266950" cy="352425"/>
          </a:xfrm>
          <a:prstGeom prst="rect">
            <a:avLst/>
          </a:prstGeom>
        </p:spPr>
      </p:pic>
      <p:pic>
        <p:nvPicPr>
          <p:cNvPr id="19" name="图片 18">
            <a:extLst>
              <a:ext uri="{FF2B5EF4-FFF2-40B4-BE49-F238E27FC236}">
                <a16:creationId xmlns:a16="http://schemas.microsoft.com/office/drawing/2014/main" id="{1695B4BA-8BCF-4C48-BA1D-E6553A702A1A}"/>
              </a:ext>
            </a:extLst>
          </p:cNvPr>
          <p:cNvPicPr>
            <a:picLocks noChangeAspect="1"/>
          </p:cNvPicPr>
          <p:nvPr/>
        </p:nvPicPr>
        <p:blipFill>
          <a:blip r:embed="rId9"/>
          <a:stretch>
            <a:fillRect/>
          </a:stretch>
        </p:blipFill>
        <p:spPr>
          <a:xfrm>
            <a:off x="7013904" y="2904213"/>
            <a:ext cx="1646223" cy="261651"/>
          </a:xfrm>
          <a:prstGeom prst="rect">
            <a:avLst/>
          </a:prstGeom>
        </p:spPr>
      </p:pic>
    </p:spTree>
    <p:extLst>
      <p:ext uri="{BB962C8B-B14F-4D97-AF65-F5344CB8AC3E}">
        <p14:creationId xmlns:p14="http://schemas.microsoft.com/office/powerpoint/2010/main" val="1413009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9549407"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自底而上</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自顶而下网络（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Bottom-up/top-down network </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5" name="图片 4">
            <a:extLst>
              <a:ext uri="{FF2B5EF4-FFF2-40B4-BE49-F238E27FC236}">
                <a16:creationId xmlns:a16="http://schemas.microsoft.com/office/drawing/2014/main" id="{B4D2B2EA-2513-4844-9370-37AEEE940FA5}"/>
              </a:ext>
            </a:extLst>
          </p:cNvPr>
          <p:cNvPicPr>
            <a:picLocks noChangeAspect="1"/>
          </p:cNvPicPr>
          <p:nvPr/>
        </p:nvPicPr>
        <p:blipFill>
          <a:blip r:embed="rId3"/>
          <a:stretch>
            <a:fillRect/>
          </a:stretch>
        </p:blipFill>
        <p:spPr>
          <a:xfrm>
            <a:off x="7304299" y="1919002"/>
            <a:ext cx="4556644" cy="3579619"/>
          </a:xfrm>
          <a:prstGeom prst="rect">
            <a:avLst/>
          </a:prstGeom>
        </p:spPr>
      </p:pic>
      <p:sp>
        <p:nvSpPr>
          <p:cNvPr id="7" name="文本框 6">
            <a:extLst>
              <a:ext uri="{FF2B5EF4-FFF2-40B4-BE49-F238E27FC236}">
                <a16:creationId xmlns:a16="http://schemas.microsoft.com/office/drawing/2014/main" id="{742F8520-1C0D-4E35-A7CE-1FB6D9614A14}"/>
              </a:ext>
            </a:extLst>
          </p:cNvPr>
          <p:cNvSpPr txBox="1"/>
          <p:nvPr/>
        </p:nvSpPr>
        <p:spPr>
          <a:xfrm>
            <a:off x="298325" y="607037"/>
            <a:ext cx="7184900" cy="400110"/>
          </a:xfrm>
          <a:prstGeom prst="rect">
            <a:avLst/>
          </a:prstGeom>
          <a:noFill/>
        </p:spPr>
        <p:txBody>
          <a:bodyPr wrap="square" rtlCol="0">
            <a:spAutoFit/>
          </a:bodyPr>
          <a:lstStyle/>
          <a:p>
            <a:pPr lvl="0">
              <a:defRPr/>
            </a:pPr>
            <a:r>
              <a:rPr lang="zh-CN" altLang="en-US" sz="2000" b="1" kern="0" dirty="0">
                <a:solidFill>
                  <a:srgbClr val="071F65"/>
                </a:solidFill>
                <a:cs typeface="+mn-ea"/>
                <a:sym typeface="+mn-lt"/>
              </a:rPr>
              <a:t>主要贡献：</a:t>
            </a:r>
            <a:endPar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endParaRPr>
          </a:p>
        </p:txBody>
      </p:sp>
      <p:sp>
        <p:nvSpPr>
          <p:cNvPr id="9" name="文本框 8">
            <a:extLst>
              <a:ext uri="{FF2B5EF4-FFF2-40B4-BE49-F238E27FC236}">
                <a16:creationId xmlns:a16="http://schemas.microsoft.com/office/drawing/2014/main" id="{4A6FE5BE-22D5-4A32-AF25-ADFE055241AB}"/>
              </a:ext>
            </a:extLst>
          </p:cNvPr>
          <p:cNvSpPr txBox="1"/>
          <p:nvPr/>
        </p:nvSpPr>
        <p:spPr>
          <a:xfrm>
            <a:off x="7449819" y="1402500"/>
            <a:ext cx="4631083" cy="338554"/>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各模型大小和精度比较（</a:t>
            </a: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ECSSD</a:t>
            </a: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数据集）</a:t>
            </a:r>
          </a:p>
        </p:txBody>
      </p:sp>
      <p:sp>
        <p:nvSpPr>
          <p:cNvPr id="11" name="文本框 10">
            <a:extLst>
              <a:ext uri="{FF2B5EF4-FFF2-40B4-BE49-F238E27FC236}">
                <a16:creationId xmlns:a16="http://schemas.microsoft.com/office/drawing/2014/main" id="{3D83DB31-0070-479C-B68E-56518C617DA5}"/>
              </a:ext>
            </a:extLst>
          </p:cNvPr>
          <p:cNvSpPr txBox="1"/>
          <p:nvPr/>
        </p:nvSpPr>
        <p:spPr>
          <a:xfrm>
            <a:off x="640158" y="1340749"/>
            <a:ext cx="6196478" cy="3372846"/>
          </a:xfrm>
          <a:prstGeom prst="rect">
            <a:avLst/>
          </a:prstGeom>
          <a:noFill/>
        </p:spPr>
        <p:txBody>
          <a:bodyPr wrap="square" rtlCol="0">
            <a:spAutoFit/>
          </a:bodyPr>
          <a:lstStyle/>
          <a:p>
            <a:pPr marL="342900" lvl="0" indent="-342900" algn="just">
              <a:lnSpc>
                <a:spcPct val="150000"/>
              </a:lnSpc>
              <a:buFont typeface="+mj-lt"/>
              <a:buAutoNum type="arabicPeriod"/>
              <a:defRPr/>
            </a:pPr>
            <a:r>
              <a:rPr lang="zh-CN" altLang="en-US" sz="1600" dirty="0">
                <a:solidFill>
                  <a:prstClr val="black"/>
                </a:solidFill>
                <a:latin typeface="微软雅黑" panose="020B0503020204020204" pitchFamily="34" charset="-122"/>
                <a:ea typeface="微软雅黑" panose="020B0503020204020204" pitchFamily="34" charset="-122"/>
              </a:rPr>
              <a:t>将残差学习引入到</a:t>
            </a:r>
            <a:r>
              <a:rPr lang="en-US" altLang="zh-CN" sz="1600" dirty="0" err="1">
                <a:solidFill>
                  <a:prstClr val="black"/>
                </a:solidFill>
                <a:latin typeface="微软雅黑" panose="020B0503020204020204" pitchFamily="34" charset="-122"/>
                <a:ea typeface="微软雅黑" panose="020B0503020204020204" pitchFamily="34" charset="-122"/>
              </a:rPr>
              <a:t>hed</a:t>
            </a:r>
            <a:r>
              <a:rPr lang="zh-CN" altLang="en-US" sz="1600" dirty="0">
                <a:solidFill>
                  <a:prstClr val="black"/>
                </a:solidFill>
                <a:latin typeface="微软雅黑" panose="020B0503020204020204" pitchFamily="34" charset="-122"/>
                <a:ea typeface="微软雅黑" panose="020B0503020204020204" pitchFamily="34" charset="-122"/>
              </a:rPr>
              <a:t>的显著目标检测体系结构中。利用学习到的侧输出残差特征，与已有的深度显著性网络相比，显著性映射图的分辨率可以用更少的参数逐步提高。</a:t>
            </a:r>
            <a:endParaRPr lang="en-US" altLang="zh-CN" sz="1600" dirty="0">
              <a:solidFill>
                <a:prstClr val="black"/>
              </a:solidFill>
              <a:latin typeface="微软雅黑" panose="020B0503020204020204" pitchFamily="34" charset="-122"/>
              <a:ea typeface="微软雅黑" panose="020B0503020204020204" pitchFamily="34" charset="-122"/>
            </a:endParaRPr>
          </a:p>
          <a:p>
            <a:pPr marL="342900" lvl="0" indent="-342900" algn="just">
              <a:lnSpc>
                <a:spcPct val="150000"/>
              </a:lnSpc>
              <a:buFont typeface="+mj-lt"/>
              <a:buAutoNum type="arabicPeriod"/>
              <a:defRPr/>
            </a:pPr>
            <a:r>
              <a:rPr lang="zh-CN" altLang="en-US" sz="1600" dirty="0">
                <a:solidFill>
                  <a:prstClr val="black"/>
                </a:solidFill>
                <a:latin typeface="微软雅黑" panose="020B0503020204020204" pitchFamily="34" charset="-122"/>
                <a:ea typeface="微软雅黑" panose="020B0503020204020204" pitchFamily="34" charset="-122"/>
              </a:rPr>
              <a:t>进一步提出了反向注意</a:t>
            </a:r>
            <a:r>
              <a:rPr lang="en-US" altLang="zh-CN" sz="1600" dirty="0">
                <a:latin typeface="微软雅黑" panose="020B0503020204020204" pitchFamily="34" charset="-122"/>
                <a:ea typeface="微软雅黑" panose="020B0503020204020204" pitchFamily="34" charset="-122"/>
              </a:rPr>
              <a:t>reverse attention</a:t>
            </a:r>
            <a:r>
              <a:rPr lang="zh-CN" altLang="en-US" sz="1600" dirty="0">
                <a:solidFill>
                  <a:prstClr val="black"/>
                </a:solidFill>
                <a:latin typeface="微软雅黑" panose="020B0503020204020204" pitchFamily="34" charset="-122"/>
                <a:ea typeface="微软雅黑" panose="020B0503020204020204" pitchFamily="34" charset="-122"/>
              </a:rPr>
              <a:t>指导侧输出残差学习。通过消除当前的预测图，网络能够高效、快速地发现丢失的目标部件和剩余细节，从而显著提高性能。</a:t>
            </a:r>
            <a:endParaRPr lang="en-US" altLang="zh-CN" sz="1600" dirty="0">
              <a:solidFill>
                <a:prstClr val="black"/>
              </a:solidFill>
              <a:latin typeface="微软雅黑" panose="020B0503020204020204" pitchFamily="34" charset="-122"/>
              <a:ea typeface="微软雅黑" panose="020B0503020204020204" pitchFamily="34" charset="-122"/>
            </a:endParaRPr>
          </a:p>
          <a:p>
            <a:pPr marL="342900" lvl="0" indent="-342900" algn="just">
              <a:lnSpc>
                <a:spcPct val="150000"/>
              </a:lnSpc>
              <a:buFont typeface="+mj-lt"/>
              <a:buAutoNum type="arabicPeriod"/>
              <a:defRPr/>
            </a:pPr>
            <a:r>
              <a:rPr lang="zh-CN" altLang="en-US" sz="1600" dirty="0">
                <a:solidFill>
                  <a:prstClr val="black"/>
                </a:solidFill>
                <a:latin typeface="微软雅黑" panose="020B0503020204020204" pitchFamily="34" charset="-122"/>
                <a:ea typeface="微软雅黑" panose="020B0503020204020204" pitchFamily="34" charset="-122"/>
              </a:rPr>
              <a:t>得益于上述两个组成部分，我们的方法始终实现与最新方法相当的性能，并且在简单性、效率（</a:t>
            </a:r>
            <a:r>
              <a:rPr lang="en-US" altLang="zh-CN" sz="1600" dirty="0">
                <a:solidFill>
                  <a:prstClr val="black"/>
                </a:solidFill>
                <a:latin typeface="微软雅黑" panose="020B0503020204020204" pitchFamily="34" charset="-122"/>
                <a:ea typeface="微软雅黑" panose="020B0503020204020204" pitchFamily="34" charset="-122"/>
              </a:rPr>
              <a:t>45 fps</a:t>
            </a:r>
            <a:r>
              <a:rPr lang="zh-CN" altLang="en-US" sz="1600" dirty="0">
                <a:solidFill>
                  <a:prstClr val="black"/>
                </a:solidFill>
                <a:latin typeface="微软雅黑" panose="020B0503020204020204" pitchFamily="34" charset="-122"/>
                <a:ea typeface="微软雅黑" panose="020B0503020204020204" pitchFamily="34" charset="-122"/>
              </a:rPr>
              <a:t>）和模型大小（</a:t>
            </a:r>
            <a:r>
              <a:rPr lang="en-US" altLang="zh-CN" sz="1600" dirty="0">
                <a:solidFill>
                  <a:prstClr val="black"/>
                </a:solidFill>
                <a:latin typeface="微软雅黑" panose="020B0503020204020204" pitchFamily="34" charset="-122"/>
                <a:ea typeface="微软雅黑" panose="020B0503020204020204" pitchFamily="34" charset="-122"/>
              </a:rPr>
              <a:t>81 mb</a:t>
            </a:r>
            <a:r>
              <a:rPr lang="zh-CN" altLang="en-US" sz="1600" dirty="0">
                <a:solidFill>
                  <a:prstClr val="black"/>
                </a:solidFill>
                <a:latin typeface="微软雅黑" panose="020B0503020204020204" pitchFamily="34" charset="-122"/>
                <a:ea typeface="微软雅黑" panose="020B0503020204020204" pitchFamily="34" charset="-122"/>
              </a:rPr>
              <a:t>）方面具有优势。</a:t>
            </a:r>
          </a:p>
        </p:txBody>
      </p:sp>
    </p:spTree>
    <p:extLst>
      <p:ext uri="{BB962C8B-B14F-4D97-AF65-F5344CB8AC3E}">
        <p14:creationId xmlns:p14="http://schemas.microsoft.com/office/powerpoint/2010/main" val="1876170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817403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Fully Convolutional Network (FCN)-based methods</a:t>
            </a:r>
            <a:endParaRPr kumimoji="0" lang="zh-CN" altLang="en-US"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1008668" y="729212"/>
            <a:ext cx="9719035" cy="2582566"/>
          </a:xfrm>
          <a:prstGeom prst="rect">
            <a:avLst/>
          </a:prstGeom>
          <a:ln>
            <a:noFill/>
          </a:ln>
        </p:spPr>
        <p:txBody>
          <a:bodyPr wrap="square">
            <a:spAutoFit/>
          </a:bodyPr>
          <a:lstStyle/>
          <a:p>
            <a:pPr defTabSz="342900">
              <a:lnSpc>
                <a:spcPct val="150000"/>
              </a:lnSpc>
              <a:defRPr/>
            </a:pPr>
            <a:r>
              <a:rPr lang="en-US" altLang="zh-CN" sz="2000" b="1" kern="0" dirty="0">
                <a:solidFill>
                  <a:srgbClr val="071F65"/>
                </a:solidFill>
                <a:latin typeface="微软雅黑" pitchFamily="34" charset="-122"/>
                <a:ea typeface="微软雅黑" pitchFamily="34" charset="-122"/>
              </a:rPr>
              <a:t>Fully Convolutional Network (FCN)-based methods</a:t>
            </a:r>
            <a:r>
              <a:rPr kumimoji="0" lang="zh-CN" altLang="en-US"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rPr>
              <a:t>：</a:t>
            </a:r>
            <a:endParaRPr kumimoji="0" lang="en-US" altLang="zh-CN"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endParaRPr>
          </a:p>
          <a:p>
            <a:pPr marL="28575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单工作流网络 </a:t>
            </a:r>
            <a:r>
              <a:rPr lang="en-US" altLang="zh-CN" b="1" kern="0" dirty="0">
                <a:solidFill>
                  <a:srgbClr val="071F65"/>
                </a:solidFill>
                <a:latin typeface="微软雅黑" pitchFamily="34" charset="-122"/>
                <a:ea typeface="微软雅黑" pitchFamily="34" charset="-122"/>
              </a:rPr>
              <a:t>(single-stream network) (RFCN)</a:t>
            </a:r>
          </a:p>
          <a:p>
            <a:pPr marL="28575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多工作流网络 </a:t>
            </a:r>
            <a:r>
              <a:rPr lang="en-US" altLang="zh-CN" b="1" kern="0" dirty="0">
                <a:solidFill>
                  <a:srgbClr val="071F65"/>
                </a:solidFill>
                <a:latin typeface="微软雅黑" pitchFamily="34" charset="-122"/>
                <a:ea typeface="微软雅黑" pitchFamily="34" charset="-122"/>
              </a:rPr>
              <a:t>(multi-stream network) (SRM)</a:t>
            </a:r>
          </a:p>
          <a:p>
            <a:pPr marL="285750" lvl="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多分支融合网络（</a:t>
            </a:r>
            <a:r>
              <a:rPr lang="en-US" altLang="zh-CN" b="1" kern="0" dirty="0">
                <a:solidFill>
                  <a:srgbClr val="071F65"/>
                </a:solidFill>
                <a:latin typeface="微软雅黑" pitchFamily="34" charset="-122"/>
                <a:ea typeface="微软雅黑" pitchFamily="34" charset="-122"/>
              </a:rPr>
              <a:t>side-fusion network</a:t>
            </a:r>
            <a:r>
              <a:rPr lang="zh-CN" altLang="en-US" b="1" kern="0" dirty="0">
                <a:solidFill>
                  <a:srgbClr val="071F65"/>
                </a:solidFill>
                <a:latin typeface="微软雅黑" pitchFamily="34" charset="-122"/>
                <a:ea typeface="微软雅黑" pitchFamily="34" charset="-122"/>
              </a:rPr>
              <a:t>）</a:t>
            </a:r>
            <a:r>
              <a:rPr lang="en-US" altLang="zh-CN" b="1" kern="0" dirty="0">
                <a:solidFill>
                  <a:srgbClr val="071F65"/>
                </a:solidFill>
                <a:latin typeface="微软雅黑" pitchFamily="34" charset="-122"/>
                <a:ea typeface="微软雅黑" pitchFamily="34" charset="-122"/>
              </a:rPr>
              <a:t> (DSS)</a:t>
            </a:r>
          </a:p>
          <a:p>
            <a:pPr marL="285750" lvl="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自底而上</a:t>
            </a:r>
            <a:r>
              <a:rPr lang="en-US" altLang="zh-CN" b="1" kern="0" dirty="0">
                <a:solidFill>
                  <a:srgbClr val="071F65"/>
                </a:solidFill>
                <a:latin typeface="微软雅黑" pitchFamily="34" charset="-122"/>
                <a:ea typeface="微软雅黑" pitchFamily="34" charset="-122"/>
              </a:rPr>
              <a:t>/</a:t>
            </a:r>
            <a:r>
              <a:rPr lang="zh-CN" altLang="en-US" b="1" kern="0" dirty="0">
                <a:solidFill>
                  <a:srgbClr val="071F65"/>
                </a:solidFill>
                <a:latin typeface="微软雅黑" pitchFamily="34" charset="-122"/>
                <a:ea typeface="微软雅黑" pitchFamily="34" charset="-122"/>
              </a:rPr>
              <a:t>自顶而下网络（ </a:t>
            </a:r>
            <a:r>
              <a:rPr lang="en-US" altLang="zh-CN" b="1" kern="0" dirty="0">
                <a:solidFill>
                  <a:srgbClr val="071F65"/>
                </a:solidFill>
                <a:latin typeface="微软雅黑" pitchFamily="34" charset="-122"/>
                <a:ea typeface="微软雅黑" pitchFamily="34" charset="-122"/>
              </a:rPr>
              <a:t>Bottom-up/top-down network </a:t>
            </a:r>
            <a:r>
              <a:rPr lang="zh-CN" altLang="en-US" b="1" kern="0" dirty="0">
                <a:solidFill>
                  <a:srgbClr val="071F65"/>
                </a:solidFill>
                <a:latin typeface="微软雅黑" pitchFamily="34" charset="-122"/>
                <a:ea typeface="微软雅黑" pitchFamily="34" charset="-122"/>
              </a:rPr>
              <a:t>）</a:t>
            </a:r>
            <a:r>
              <a:rPr lang="en-US" altLang="zh-CN" b="1" kern="0" dirty="0">
                <a:solidFill>
                  <a:srgbClr val="071F65"/>
                </a:solidFill>
                <a:latin typeface="微软雅黑" pitchFamily="34" charset="-122"/>
                <a:ea typeface="微软雅黑" pitchFamily="34" charset="-122"/>
              </a:rPr>
              <a:t> (RAS)</a:t>
            </a:r>
          </a:p>
          <a:p>
            <a:pPr marL="285750" lvl="0" indent="-285750" defTabSz="342900">
              <a:lnSpc>
                <a:spcPct val="150000"/>
              </a:lnSpc>
              <a:buFont typeface="Wingdings" panose="05000000000000000000" pitchFamily="2" charset="2"/>
              <a:buChar char="Ø"/>
              <a:defRPr/>
            </a:pPr>
            <a:r>
              <a:rPr lang="zh-CN" altLang="en-US" b="1" kern="0" dirty="0">
                <a:solidFill>
                  <a:srgbClr val="FF0000"/>
                </a:solidFill>
                <a:latin typeface="微软雅黑" pitchFamily="34" charset="-122"/>
                <a:ea typeface="微软雅黑" pitchFamily="34" charset="-122"/>
              </a:rPr>
              <a:t>多任务网络（</a:t>
            </a:r>
            <a:r>
              <a:rPr lang="en-US" altLang="zh-CN" b="1" kern="0" dirty="0">
                <a:solidFill>
                  <a:srgbClr val="FF0000"/>
                </a:solidFill>
                <a:latin typeface="微软雅黑" pitchFamily="34" charset="-122"/>
                <a:ea typeface="微软雅黑" pitchFamily="34" charset="-122"/>
              </a:rPr>
              <a:t>Branched network</a:t>
            </a:r>
            <a:r>
              <a:rPr lang="zh-CN" altLang="en-US" b="1" kern="0" dirty="0">
                <a:solidFill>
                  <a:srgbClr val="FF0000"/>
                </a:solidFill>
                <a:latin typeface="微软雅黑" pitchFamily="34" charset="-122"/>
                <a:ea typeface="微软雅黑" pitchFamily="34" charset="-122"/>
              </a:rPr>
              <a:t>）</a:t>
            </a:r>
            <a:r>
              <a:rPr lang="en-US" altLang="zh-CN" b="1" kern="0" dirty="0">
                <a:solidFill>
                  <a:srgbClr val="FF0000"/>
                </a:solidFill>
                <a:latin typeface="微软雅黑" pitchFamily="34" charset="-122"/>
                <a:ea typeface="微软雅黑" pitchFamily="34" charset="-122"/>
              </a:rPr>
              <a:t> (SU) </a:t>
            </a:r>
          </a:p>
        </p:txBody>
      </p:sp>
      <p:pic>
        <p:nvPicPr>
          <p:cNvPr id="2" name="图片 1">
            <a:extLst>
              <a:ext uri="{FF2B5EF4-FFF2-40B4-BE49-F238E27FC236}">
                <a16:creationId xmlns:a16="http://schemas.microsoft.com/office/drawing/2014/main" id="{261C6363-04BB-4152-85CA-D5C24D679164}"/>
              </a:ext>
            </a:extLst>
          </p:cNvPr>
          <p:cNvPicPr>
            <a:picLocks noChangeAspect="1"/>
          </p:cNvPicPr>
          <p:nvPr/>
        </p:nvPicPr>
        <p:blipFill>
          <a:blip r:embed="rId3"/>
          <a:stretch>
            <a:fillRect/>
          </a:stretch>
        </p:blipFill>
        <p:spPr>
          <a:xfrm>
            <a:off x="353296" y="3787263"/>
            <a:ext cx="11183332" cy="2388400"/>
          </a:xfrm>
          <a:prstGeom prst="rect">
            <a:avLst/>
          </a:prstGeom>
        </p:spPr>
      </p:pic>
      <p:sp>
        <p:nvSpPr>
          <p:cNvPr id="7" name="矩形 6">
            <a:extLst>
              <a:ext uri="{FF2B5EF4-FFF2-40B4-BE49-F238E27FC236}">
                <a16:creationId xmlns:a16="http://schemas.microsoft.com/office/drawing/2014/main" id="{DB533EC1-44D9-40CF-A60A-41111A35543A}"/>
              </a:ext>
            </a:extLst>
          </p:cNvPr>
          <p:cNvSpPr/>
          <p:nvPr/>
        </p:nvSpPr>
        <p:spPr>
          <a:xfrm flipH="1">
            <a:off x="9793479" y="4238714"/>
            <a:ext cx="1811709" cy="193694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20094111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687773"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多任务网络（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Branched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kumimoji="0" lang="en-US" altLang="zh-CN"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5" name="矩形 4">
            <a:extLst>
              <a:ext uri="{FF2B5EF4-FFF2-40B4-BE49-F238E27FC236}">
                <a16:creationId xmlns:a16="http://schemas.microsoft.com/office/drawing/2014/main" id="{258CD08A-3CE7-452D-83B1-155EDC87F1B7}"/>
              </a:ext>
            </a:extLst>
          </p:cNvPr>
          <p:cNvSpPr/>
          <p:nvPr/>
        </p:nvSpPr>
        <p:spPr>
          <a:xfrm>
            <a:off x="834163" y="821404"/>
            <a:ext cx="10704827" cy="1077218"/>
          </a:xfrm>
          <a:prstGeom prst="rect">
            <a:avLst/>
          </a:prstGeom>
          <a:noFill/>
        </p:spPr>
        <p:txBody>
          <a:bodyPr wrap="square" lIns="91440" tIns="45720" rIns="91440" bIns="45720">
            <a:spAutoFit/>
          </a:bodyPr>
          <a:lstStyle/>
          <a:p>
            <a:pPr lvl="0" algn="ctr"/>
            <a:r>
              <a:rPr lang="en-US" altLang="zh-CN" sz="3200" dirty="0">
                <a:ln w="0"/>
                <a:solidFill>
                  <a:srgbClr val="002060"/>
                </a:solidFill>
                <a:effectLst>
                  <a:outerShdw blurRad="38100" dist="25400" dir="5400000" algn="ctr" rotWithShape="0">
                    <a:srgbClr val="6E747A">
                      <a:alpha val="43000"/>
                    </a:srgbClr>
                  </a:outerShdw>
                </a:effectLst>
              </a:rPr>
              <a:t>Saliency unified: A deep architecture for simultaneous eye fixation prediction and salient object segmentation</a:t>
            </a:r>
            <a:endParaRPr kumimoji="0" lang="zh-CN" altLang="en-US" sz="3200" b="0" i="0" u="none" strike="noStrike" kern="1200" cap="none" spc="0" normalizeH="0" baseline="0" noProof="0" dirty="0">
              <a:ln w="0"/>
              <a:solidFill>
                <a:srgbClr val="002060"/>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endParaRPr>
          </a:p>
        </p:txBody>
      </p:sp>
      <p:sp>
        <p:nvSpPr>
          <p:cNvPr id="2" name="文本框 1">
            <a:extLst>
              <a:ext uri="{FF2B5EF4-FFF2-40B4-BE49-F238E27FC236}">
                <a16:creationId xmlns:a16="http://schemas.microsoft.com/office/drawing/2014/main" id="{D81FF824-9392-4514-83BA-03A33D58A66A}"/>
              </a:ext>
            </a:extLst>
          </p:cNvPr>
          <p:cNvSpPr txBox="1"/>
          <p:nvPr/>
        </p:nvSpPr>
        <p:spPr>
          <a:xfrm>
            <a:off x="3010917" y="1886503"/>
            <a:ext cx="6853187" cy="369332"/>
          </a:xfrm>
          <a:prstGeom prst="rect">
            <a:avLst/>
          </a:prstGeom>
          <a:noFill/>
        </p:spPr>
        <p:txBody>
          <a:bodyPr wrap="square" rtlCol="0">
            <a:spAutoFit/>
          </a:bodyPr>
          <a:lstStyle/>
          <a:p>
            <a:pPr lvl="0"/>
            <a:r>
              <a:rPr lang="en-US" altLang="zh-CN" dirty="0">
                <a:solidFill>
                  <a:prstClr val="black"/>
                </a:solidFill>
              </a:rPr>
              <a:t>S. S. </a:t>
            </a:r>
            <a:r>
              <a:rPr lang="en-US" altLang="zh-CN" dirty="0" err="1">
                <a:solidFill>
                  <a:prstClr val="black"/>
                </a:solidFill>
              </a:rPr>
              <a:t>Kruthiventi</a:t>
            </a:r>
            <a:r>
              <a:rPr lang="en-US" altLang="zh-CN" dirty="0">
                <a:solidFill>
                  <a:prstClr val="black"/>
                </a:solidFill>
              </a:rPr>
              <a:t>, V. </a:t>
            </a:r>
            <a:r>
              <a:rPr lang="en-US" altLang="zh-CN" dirty="0" err="1">
                <a:solidFill>
                  <a:prstClr val="black"/>
                </a:solidFill>
              </a:rPr>
              <a:t>Gudisa</a:t>
            </a:r>
            <a:r>
              <a:rPr lang="en-US" altLang="zh-CN" dirty="0">
                <a:solidFill>
                  <a:prstClr val="black"/>
                </a:solidFill>
              </a:rPr>
              <a:t>, J. H. </a:t>
            </a:r>
            <a:r>
              <a:rPr lang="en-US" altLang="zh-CN" dirty="0" err="1">
                <a:solidFill>
                  <a:prstClr val="black"/>
                </a:solidFill>
              </a:rPr>
              <a:t>Dholakiya</a:t>
            </a:r>
            <a:r>
              <a:rPr lang="en-US" altLang="zh-CN" dirty="0">
                <a:solidFill>
                  <a:prstClr val="black"/>
                </a:solidFill>
              </a:rPr>
              <a:t>, and R. Venkatesh </a:t>
            </a:r>
            <a:r>
              <a:rPr lang="en-US" altLang="zh-CN" dirty="0" err="1">
                <a:solidFill>
                  <a:prstClr val="black"/>
                </a:solidFill>
              </a:rPr>
              <a:t>Babu</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1BB70DC9-6146-4ECF-8CFB-C49BE683033F}"/>
              </a:ext>
            </a:extLst>
          </p:cNvPr>
          <p:cNvSpPr/>
          <p:nvPr/>
        </p:nvSpPr>
        <p:spPr>
          <a:xfrm>
            <a:off x="4110684" y="2323744"/>
            <a:ext cx="4151783" cy="369332"/>
          </a:xfrm>
          <a:prstGeom prst="rect">
            <a:avLst/>
          </a:prstGeom>
        </p:spPr>
        <p:txBody>
          <a:bodyPr wrap="square">
            <a:spAutoFit/>
          </a:bodyPr>
          <a:lstStyle/>
          <a:p>
            <a:pPr algn="ctr"/>
            <a:r>
              <a:rPr lang="en-US" altLang="zh-CN" dirty="0"/>
              <a:t>CVPR2016</a:t>
            </a:r>
            <a:endParaRPr lang="en-US" altLang="zh-CN" sz="1600" dirty="0"/>
          </a:p>
        </p:txBody>
      </p:sp>
      <p:sp>
        <p:nvSpPr>
          <p:cNvPr id="8" name="文本框 7">
            <a:extLst>
              <a:ext uri="{FF2B5EF4-FFF2-40B4-BE49-F238E27FC236}">
                <a16:creationId xmlns:a16="http://schemas.microsoft.com/office/drawing/2014/main" id="{0295E7D8-0C10-4725-9AEB-BBEDAC74BA40}"/>
              </a:ext>
            </a:extLst>
          </p:cNvPr>
          <p:cNvSpPr txBox="1"/>
          <p:nvPr/>
        </p:nvSpPr>
        <p:spPr>
          <a:xfrm>
            <a:off x="671082" y="3215484"/>
            <a:ext cx="10702053" cy="2167068"/>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人类的视觉注意力，作为一种直观的先验知识，更加符合人类视觉系统处理视觉信息的生理过程，人眼定位通常与场景中显著对象的位置相关。然而，只有少数方法试图同时解决眼动点检测和物体显著性检测。本文提出了一种深度卷积神经网络（</a:t>
            </a:r>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），它能够在一个单一的框架中预测眼睛的视觉变化和分割显著的物体。</a:t>
            </a:r>
          </a:p>
        </p:txBody>
      </p:sp>
    </p:spTree>
    <p:extLst>
      <p:ext uri="{BB962C8B-B14F-4D97-AF65-F5344CB8AC3E}">
        <p14:creationId xmlns:p14="http://schemas.microsoft.com/office/powerpoint/2010/main" val="2028845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687773"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多任务网络（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Branched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kumimoji="0" lang="en-US" altLang="zh-CN"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8" name="文本框 7">
            <a:extLst>
              <a:ext uri="{FF2B5EF4-FFF2-40B4-BE49-F238E27FC236}">
                <a16:creationId xmlns:a16="http://schemas.microsoft.com/office/drawing/2014/main" id="{0295E7D8-0C10-4725-9AEB-BBEDAC74BA40}"/>
              </a:ext>
            </a:extLst>
          </p:cNvPr>
          <p:cNvSpPr txBox="1"/>
          <p:nvPr/>
        </p:nvSpPr>
        <p:spPr>
          <a:xfrm>
            <a:off x="307950" y="3903265"/>
            <a:ext cx="8215265" cy="2951898"/>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提出了一个具有分支结构的全卷积网络，同时用于眼动点预测和显著对象分割。共享网络层由</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个卷积块组成，受</a:t>
            </a:r>
            <a:r>
              <a:rPr lang="en-US" altLang="zh-CN" dirty="0">
                <a:latin typeface="微软雅黑" panose="020B0503020204020204" pitchFamily="34" charset="-122"/>
                <a:ea typeface="微软雅黑" panose="020B0503020204020204" pitchFamily="34" charset="-122"/>
              </a:rPr>
              <a:t>VGG16</a:t>
            </a:r>
            <a:r>
              <a:rPr lang="zh-CN" altLang="en-US" dirty="0">
                <a:latin typeface="微软雅黑" panose="020B0503020204020204" pitchFamily="34" charset="-122"/>
                <a:ea typeface="微软雅黑" panose="020B0503020204020204" pitchFamily="34" charset="-122"/>
              </a:rPr>
              <a:t>启发，前</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个卷积块采用小卷积核（</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）以减少参数量。前</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个卷积块参数由</a:t>
            </a:r>
            <a:r>
              <a:rPr lang="en-US" altLang="zh-CN" dirty="0">
                <a:latin typeface="微软雅黑" panose="020B0503020204020204" pitchFamily="34" charset="-122"/>
                <a:ea typeface="微软雅黑" panose="020B0503020204020204" pitchFamily="34" charset="-122"/>
              </a:rPr>
              <a:t>VGG16</a:t>
            </a:r>
            <a:r>
              <a:rPr lang="zh-CN" altLang="en-US" dirty="0">
                <a:latin typeface="微软雅黑" panose="020B0503020204020204" pitchFamily="34" charset="-122"/>
                <a:ea typeface="微软雅黑" panose="020B0503020204020204" pitchFamily="34" charset="-122"/>
              </a:rPr>
              <a:t>进行初始化，在</a:t>
            </a:r>
            <a:r>
              <a:rPr lang="en-US" altLang="zh-CN" dirty="0">
                <a:latin typeface="微软雅黑" panose="020B0503020204020204" pitchFamily="34" charset="-122"/>
                <a:ea typeface="微软雅黑" panose="020B0503020204020204" pitchFamily="34" charset="-122"/>
              </a:rPr>
              <a:t>VGG16</a:t>
            </a:r>
            <a:r>
              <a:rPr lang="zh-CN" altLang="en-US" dirty="0">
                <a:latin typeface="微软雅黑" panose="020B0503020204020204" pitchFamily="34" charset="-122"/>
                <a:ea typeface="微软雅黑" panose="020B0503020204020204" pitchFamily="34" charset="-122"/>
              </a:rPr>
              <a:t>网络中，每经过一个卷积块特征图尺寸便减半，由于像素级预测任务最后的预测图的尺寸同样重要，所以在</a:t>
            </a:r>
            <a:r>
              <a:rPr lang="en-US" altLang="zh-CN" dirty="0">
                <a:latin typeface="微软雅黑" panose="020B0503020204020204" pitchFamily="34" charset="-122"/>
                <a:ea typeface="微软雅黑" panose="020B0503020204020204" pitchFamily="34" charset="-122"/>
              </a:rPr>
              <a:t>conv4</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conv5</a:t>
            </a:r>
            <a:r>
              <a:rPr lang="zh-CN" altLang="en-US" dirty="0">
                <a:latin typeface="微软雅黑" panose="020B0503020204020204" pitchFamily="34" charset="-122"/>
                <a:ea typeface="微软雅黑" panose="020B0503020204020204" pitchFamily="34" charset="-122"/>
              </a:rPr>
              <a:t>中保持特征图尺寸为原图的</a:t>
            </a:r>
            <a:r>
              <a:rPr lang="en-US" altLang="zh-CN" dirty="0">
                <a:latin typeface="微软雅黑" panose="020B0503020204020204" pitchFamily="34" charset="-122"/>
                <a:ea typeface="微软雅黑" panose="020B0503020204020204" pitchFamily="34" charset="-122"/>
              </a:rPr>
              <a:t>1/8</a:t>
            </a:r>
            <a:r>
              <a:rPr lang="zh-CN" altLang="en-US" dirty="0">
                <a:latin typeface="微软雅黑" panose="020B0503020204020204" pitchFamily="34" charset="-122"/>
                <a:ea typeface="微软雅黑" panose="020B0503020204020204" pitchFamily="34" charset="-122"/>
              </a:rPr>
              <a:t>不变。在原</a:t>
            </a:r>
            <a:r>
              <a:rPr lang="en-US" altLang="zh-CN" dirty="0">
                <a:latin typeface="微软雅黑" panose="020B0503020204020204" pitchFamily="34" charset="-122"/>
                <a:ea typeface="微软雅黑" panose="020B0503020204020204" pitchFamily="34" charset="-122"/>
              </a:rPr>
              <a:t>VGG16</a:t>
            </a:r>
            <a:r>
              <a:rPr lang="zh-CN" altLang="en-US" dirty="0">
                <a:latin typeface="微软雅黑" panose="020B0503020204020204" pitchFamily="34" charset="-122"/>
                <a:ea typeface="微软雅黑" panose="020B0503020204020204" pitchFamily="34" charset="-122"/>
              </a:rPr>
              <a:t>网络中，</a:t>
            </a:r>
            <a:r>
              <a:rPr lang="en-US" altLang="zh-CN" dirty="0">
                <a:latin typeface="微软雅黑" panose="020B0503020204020204" pitchFamily="34" charset="-122"/>
                <a:ea typeface="微软雅黑" panose="020B0503020204020204" pitchFamily="34" charset="-122"/>
              </a:rPr>
              <a:t>conv5</a:t>
            </a:r>
            <a:r>
              <a:rPr lang="zh-CN" altLang="en-US" dirty="0">
                <a:latin typeface="微软雅黑" panose="020B0503020204020204" pitchFamily="34" charset="-122"/>
                <a:ea typeface="微软雅黑" panose="020B0503020204020204" pitchFamily="34" charset="-122"/>
              </a:rPr>
              <a:t>中卷积层所处理的特征图为原图的</a:t>
            </a:r>
            <a:r>
              <a:rPr lang="en-US" altLang="zh-CN" dirty="0">
                <a:latin typeface="微软雅黑" panose="020B0503020204020204" pitchFamily="34" charset="-122"/>
                <a:ea typeface="微软雅黑" panose="020B0503020204020204" pitchFamily="34" charset="-122"/>
              </a:rPr>
              <a:t>1/16</a:t>
            </a:r>
            <a:r>
              <a:rPr lang="zh-CN" altLang="en-US" dirty="0">
                <a:latin typeface="微软雅黑" panose="020B0503020204020204" pitchFamily="34" charset="-122"/>
                <a:ea typeface="微软雅黑" panose="020B0503020204020204" pitchFamily="34" charset="-122"/>
              </a:rPr>
              <a:t>，本文通过空洞卷积来处理这种尺寸的不匹配问题，保证每个卷积块的感受域不变。</a:t>
            </a:r>
          </a:p>
        </p:txBody>
      </p:sp>
      <p:sp>
        <p:nvSpPr>
          <p:cNvPr id="10" name="文本框 9">
            <a:extLst>
              <a:ext uri="{FF2B5EF4-FFF2-40B4-BE49-F238E27FC236}">
                <a16:creationId xmlns:a16="http://schemas.microsoft.com/office/drawing/2014/main" id="{65276214-67F5-44D9-B78D-8F75BFA0EEBC}"/>
              </a:ext>
            </a:extLst>
          </p:cNvPr>
          <p:cNvSpPr txBox="1"/>
          <p:nvPr/>
        </p:nvSpPr>
        <p:spPr>
          <a:xfrm>
            <a:off x="307950" y="534828"/>
            <a:ext cx="71849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网络结构：</a:t>
            </a:r>
          </a:p>
        </p:txBody>
      </p:sp>
      <p:pic>
        <p:nvPicPr>
          <p:cNvPr id="13" name="图片 12">
            <a:extLst>
              <a:ext uri="{FF2B5EF4-FFF2-40B4-BE49-F238E27FC236}">
                <a16:creationId xmlns:a16="http://schemas.microsoft.com/office/drawing/2014/main" id="{99AE2025-D746-431A-8C3B-2A81FF729894}"/>
              </a:ext>
            </a:extLst>
          </p:cNvPr>
          <p:cNvPicPr>
            <a:picLocks noChangeAspect="1"/>
          </p:cNvPicPr>
          <p:nvPr/>
        </p:nvPicPr>
        <p:blipFill>
          <a:blip r:embed="rId3"/>
          <a:stretch>
            <a:fillRect/>
          </a:stretch>
        </p:blipFill>
        <p:spPr>
          <a:xfrm>
            <a:off x="0" y="881097"/>
            <a:ext cx="9804400" cy="3022168"/>
          </a:xfrm>
          <a:prstGeom prst="rect">
            <a:avLst/>
          </a:prstGeom>
        </p:spPr>
      </p:pic>
      <p:pic>
        <p:nvPicPr>
          <p:cNvPr id="7" name="图片 6">
            <a:extLst>
              <a:ext uri="{FF2B5EF4-FFF2-40B4-BE49-F238E27FC236}">
                <a16:creationId xmlns:a16="http://schemas.microsoft.com/office/drawing/2014/main" id="{61C78B67-C53F-4AFC-8FCB-BFD7C5BECEB4}"/>
              </a:ext>
            </a:extLst>
          </p:cNvPr>
          <p:cNvPicPr>
            <a:picLocks noChangeAspect="1"/>
          </p:cNvPicPr>
          <p:nvPr/>
        </p:nvPicPr>
        <p:blipFill>
          <a:blip r:embed="rId4"/>
          <a:stretch>
            <a:fillRect/>
          </a:stretch>
        </p:blipFill>
        <p:spPr>
          <a:xfrm>
            <a:off x="8701286" y="1799402"/>
            <a:ext cx="3490714" cy="5096312"/>
          </a:xfrm>
          <a:prstGeom prst="rect">
            <a:avLst/>
          </a:prstGeom>
        </p:spPr>
      </p:pic>
    </p:spTree>
    <p:extLst>
      <p:ext uri="{BB962C8B-B14F-4D97-AF65-F5344CB8AC3E}">
        <p14:creationId xmlns:p14="http://schemas.microsoft.com/office/powerpoint/2010/main" val="1729503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687773"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多任务网络（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Branched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kumimoji="0" lang="en-US" altLang="zh-CN"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8" name="文本框 7">
            <a:extLst>
              <a:ext uri="{FF2B5EF4-FFF2-40B4-BE49-F238E27FC236}">
                <a16:creationId xmlns:a16="http://schemas.microsoft.com/office/drawing/2014/main" id="{0295E7D8-0C10-4725-9AEB-BBEDAC74BA40}"/>
              </a:ext>
            </a:extLst>
          </p:cNvPr>
          <p:cNvSpPr txBox="1"/>
          <p:nvPr/>
        </p:nvSpPr>
        <p:spPr>
          <a:xfrm>
            <a:off x="307950" y="4249534"/>
            <a:ext cx="8215265" cy="1289905"/>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有效地检测图像中的显著区域需要模型在为单个区域分配分数之前捕获图像的全局上下文。在第</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个卷积块（</a:t>
            </a:r>
            <a:r>
              <a:rPr lang="en-US" altLang="zh-CN" dirty="0">
                <a:latin typeface="微软雅黑" panose="020B0503020204020204" pitchFamily="34" charset="-122"/>
                <a:ea typeface="微软雅黑" panose="020B0503020204020204" pitchFamily="34" charset="-122"/>
              </a:rPr>
              <a:t>conv-6</a:t>
            </a:r>
            <a:r>
              <a:rPr lang="zh-CN" altLang="en-US" dirty="0">
                <a:latin typeface="微软雅黑" panose="020B0503020204020204" pitchFamily="34" charset="-122"/>
                <a:ea typeface="微软雅黑" panose="020B0503020204020204" pitchFamily="34" charset="-122"/>
              </a:rPr>
              <a:t>）中使用具有非常大的感受域的卷积层（每一个卷积层都采用扩张率为</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卷积核。</a:t>
            </a:r>
          </a:p>
        </p:txBody>
      </p:sp>
      <p:sp>
        <p:nvSpPr>
          <p:cNvPr id="10" name="文本框 9">
            <a:extLst>
              <a:ext uri="{FF2B5EF4-FFF2-40B4-BE49-F238E27FC236}">
                <a16:creationId xmlns:a16="http://schemas.microsoft.com/office/drawing/2014/main" id="{65276214-67F5-44D9-B78D-8F75BFA0EEBC}"/>
              </a:ext>
            </a:extLst>
          </p:cNvPr>
          <p:cNvSpPr txBox="1"/>
          <p:nvPr/>
        </p:nvSpPr>
        <p:spPr>
          <a:xfrm>
            <a:off x="307950" y="534828"/>
            <a:ext cx="71849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网络结构：</a:t>
            </a:r>
          </a:p>
        </p:txBody>
      </p:sp>
      <p:pic>
        <p:nvPicPr>
          <p:cNvPr id="13" name="图片 12">
            <a:extLst>
              <a:ext uri="{FF2B5EF4-FFF2-40B4-BE49-F238E27FC236}">
                <a16:creationId xmlns:a16="http://schemas.microsoft.com/office/drawing/2014/main" id="{99AE2025-D746-431A-8C3B-2A81FF729894}"/>
              </a:ext>
            </a:extLst>
          </p:cNvPr>
          <p:cNvPicPr>
            <a:picLocks noChangeAspect="1"/>
          </p:cNvPicPr>
          <p:nvPr/>
        </p:nvPicPr>
        <p:blipFill>
          <a:blip r:embed="rId3"/>
          <a:stretch>
            <a:fillRect/>
          </a:stretch>
        </p:blipFill>
        <p:spPr>
          <a:xfrm>
            <a:off x="0" y="881097"/>
            <a:ext cx="9804400" cy="3022168"/>
          </a:xfrm>
          <a:prstGeom prst="rect">
            <a:avLst/>
          </a:prstGeom>
        </p:spPr>
      </p:pic>
      <p:pic>
        <p:nvPicPr>
          <p:cNvPr id="7" name="图片 6">
            <a:extLst>
              <a:ext uri="{FF2B5EF4-FFF2-40B4-BE49-F238E27FC236}">
                <a16:creationId xmlns:a16="http://schemas.microsoft.com/office/drawing/2014/main" id="{61C78B67-C53F-4AFC-8FCB-BFD7C5BECEB4}"/>
              </a:ext>
            </a:extLst>
          </p:cNvPr>
          <p:cNvPicPr>
            <a:picLocks noChangeAspect="1"/>
          </p:cNvPicPr>
          <p:nvPr/>
        </p:nvPicPr>
        <p:blipFill>
          <a:blip r:embed="rId4"/>
          <a:stretch>
            <a:fillRect/>
          </a:stretch>
        </p:blipFill>
        <p:spPr>
          <a:xfrm>
            <a:off x="8701286" y="1799402"/>
            <a:ext cx="3490714" cy="5096312"/>
          </a:xfrm>
          <a:prstGeom prst="rect">
            <a:avLst/>
          </a:prstGeom>
        </p:spPr>
      </p:pic>
    </p:spTree>
    <p:extLst>
      <p:ext uri="{BB962C8B-B14F-4D97-AF65-F5344CB8AC3E}">
        <p14:creationId xmlns:p14="http://schemas.microsoft.com/office/powerpoint/2010/main" val="3193666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295037"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算法分类</a:t>
            </a:r>
            <a:r>
              <a:rPr kumimoji="0" lang="en-US" altLang="zh-CN"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rPr>
              <a:t>(</a:t>
            </a:r>
            <a:r>
              <a:rPr lang="en-US" altLang="zh-CN" sz="2667" dirty="0">
                <a:solidFill>
                  <a:prstClr val="white"/>
                </a:solidFill>
                <a:latin typeface="华文新魏" panose="02010800040101010101" pitchFamily="2" charset="-122"/>
                <a:ea typeface="华文新魏" panose="02010800040101010101" pitchFamily="2" charset="-122"/>
                <a:cs typeface="+mn-ea"/>
              </a:rPr>
              <a:t>Algorithm Taxonomy)</a:t>
            </a:r>
            <a:endParaRPr kumimoji="0" lang="zh-CN" altLang="en-US"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7" name="矩形 6">
            <a:extLst>
              <a:ext uri="{FF2B5EF4-FFF2-40B4-BE49-F238E27FC236}">
                <a16:creationId xmlns:a16="http://schemas.microsoft.com/office/drawing/2014/main" id="{F54B4C5D-84FA-4C9A-8145-A330D4B7E7A4}"/>
              </a:ext>
            </a:extLst>
          </p:cNvPr>
          <p:cNvSpPr/>
          <p:nvPr/>
        </p:nvSpPr>
        <p:spPr>
          <a:xfrm>
            <a:off x="647941" y="574055"/>
            <a:ext cx="10526194" cy="3928127"/>
          </a:xfrm>
          <a:prstGeom prst="rect">
            <a:avLst/>
          </a:prstGeom>
          <a:ln>
            <a:noFill/>
          </a:ln>
        </p:spPr>
        <p:txBody>
          <a:bodyPr wrap="square">
            <a:spAutoFit/>
          </a:bodyPr>
          <a:lstStyle/>
          <a:p>
            <a:pPr defTabSz="342900">
              <a:lnSpc>
                <a:spcPct val="150000"/>
              </a:lnSpc>
              <a:defRPr/>
            </a:pPr>
            <a:r>
              <a:rPr lang="en-US" altLang="zh-CN" sz="2000" b="1" kern="0" dirty="0">
                <a:solidFill>
                  <a:srgbClr val="071F65"/>
                </a:solidFill>
                <a:latin typeface="微软雅黑" pitchFamily="34" charset="-122"/>
                <a:ea typeface="微软雅黑" pitchFamily="34" charset="-122"/>
              </a:rPr>
              <a:t>Object-/Instance-Level SOD </a:t>
            </a:r>
            <a:r>
              <a:rPr lang="zh-CN" altLang="en-US" sz="2000" b="1" kern="0" dirty="0">
                <a:solidFill>
                  <a:srgbClr val="071F65"/>
                </a:solidFill>
                <a:latin typeface="微软雅黑" pitchFamily="34" charset="-122"/>
                <a:ea typeface="微软雅黑" pitchFamily="34" charset="-122"/>
              </a:rPr>
              <a:t>：</a:t>
            </a:r>
            <a:endParaRPr lang="en-US" altLang="zh-CN" sz="2000" b="1" kern="0" dirty="0">
              <a:solidFill>
                <a:srgbClr val="071F65"/>
              </a:solidFill>
              <a:latin typeface="微软雅黑" pitchFamily="34" charset="-122"/>
              <a:ea typeface="微软雅黑" pitchFamily="34" charset="-122"/>
            </a:endParaRPr>
          </a:p>
          <a:p>
            <a:pPr indent="457200" defTabSz="342900">
              <a:lnSpc>
                <a:spcPct val="150000"/>
              </a:lnSpc>
              <a:defRPr/>
            </a:pPr>
            <a:r>
              <a:rPr lang="zh-CN" altLang="en-US" dirty="0">
                <a:latin typeface="微软雅黑" panose="020B0503020204020204" pitchFamily="34" charset="-122"/>
                <a:ea typeface="微软雅黑" panose="020B0503020204020204" pitchFamily="34" charset="-122"/>
              </a:rPr>
              <a:t>显著性检测的目标是定位和分割图像中最明显的目标区域。如果输出显著性图只表示每个像素的显著性而不区分不同的对象，则该方法属于对象级显著性检测（</a:t>
            </a:r>
            <a:r>
              <a:rPr lang="en-US" altLang="zh-CN" dirty="0">
                <a:latin typeface="微软雅黑" panose="020B0503020204020204" pitchFamily="34" charset="-122"/>
                <a:ea typeface="微软雅黑" panose="020B0503020204020204" pitchFamily="34" charset="-122"/>
              </a:rPr>
              <a:t>Object-Level SOD</a:t>
            </a:r>
            <a:r>
              <a:rPr lang="zh-CN" altLang="en-US" dirty="0">
                <a:latin typeface="微软雅黑" panose="020B0503020204020204" pitchFamily="34" charset="-122"/>
                <a:ea typeface="微软雅黑" panose="020B0503020204020204" pitchFamily="34" charset="-122"/>
              </a:rPr>
              <a:t>）；否则，该方法属于实例级显著性检测（ </a:t>
            </a:r>
            <a:r>
              <a:rPr lang="en-US" altLang="zh-CN" dirty="0">
                <a:latin typeface="微软雅黑" panose="020B0503020204020204" pitchFamily="34" charset="-122"/>
                <a:ea typeface="微软雅黑" panose="020B0503020204020204" pitchFamily="34" charset="-122"/>
              </a:rPr>
              <a:t>Instance-Level SOD </a:t>
            </a:r>
            <a:r>
              <a:rPr lang="zh-CN" altLang="en-US" dirty="0">
                <a:latin typeface="微软雅黑" panose="020B0503020204020204" pitchFamily="34" charset="-122"/>
                <a:ea typeface="微软雅黑" panose="020B0503020204020204" pitchFamily="34" charset="-122"/>
              </a:rPr>
              <a:t>）。</a:t>
            </a:r>
          </a:p>
          <a:p>
            <a:pPr marL="342900" lvl="0" indent="-342900" defTabSz="342900">
              <a:lnSpc>
                <a:spcPct val="150000"/>
              </a:lnSpc>
              <a:buFont typeface="Wingdings" panose="05000000000000000000" pitchFamily="2" charset="2"/>
              <a:buChar char="Ø"/>
              <a:defRPr/>
            </a:pPr>
            <a:r>
              <a:rPr lang="zh-CN" altLang="en-US" sz="2000" b="1" kern="0" dirty="0">
                <a:solidFill>
                  <a:srgbClr val="071F65"/>
                </a:solidFill>
                <a:latin typeface="微软雅黑" pitchFamily="34" charset="-122"/>
                <a:ea typeface="微软雅黑" pitchFamily="34" charset="-122"/>
              </a:rPr>
              <a:t>对象级显著性检测（</a:t>
            </a:r>
            <a:r>
              <a:rPr lang="en-US" altLang="zh-CN" sz="2000" b="1" kern="0" dirty="0">
                <a:solidFill>
                  <a:srgbClr val="071F65"/>
                </a:solidFill>
                <a:latin typeface="微软雅黑" pitchFamily="34" charset="-122"/>
                <a:ea typeface="微软雅黑" pitchFamily="34" charset="-122"/>
              </a:rPr>
              <a:t>Object-Level SOD</a:t>
            </a:r>
            <a:r>
              <a:rPr lang="zh-CN" altLang="en-US" sz="2000" b="1" kern="0" dirty="0">
                <a:solidFill>
                  <a:srgbClr val="071F65"/>
                </a:solidFill>
                <a:latin typeface="微软雅黑" pitchFamily="34" charset="-122"/>
                <a:ea typeface="微软雅黑" pitchFamily="34" charset="-122"/>
              </a:rPr>
              <a:t>）</a:t>
            </a:r>
            <a:endParaRPr lang="en-US" altLang="zh-CN" sz="2000" b="1" kern="0" dirty="0">
              <a:solidFill>
                <a:srgbClr val="071F65"/>
              </a:solidFill>
              <a:latin typeface="微软雅黑" pitchFamily="34" charset="-122"/>
              <a:ea typeface="微软雅黑" pitchFamily="34" charset="-122"/>
            </a:endParaRPr>
          </a:p>
          <a:p>
            <a:pPr lvl="0" indent="457200" defTabSz="342900">
              <a:lnSpc>
                <a:spcPct val="150000"/>
              </a:lnSpc>
              <a:defRPr/>
            </a:pPr>
            <a:r>
              <a:rPr lang="zh-CN" altLang="en-US" dirty="0">
                <a:latin typeface="微软雅黑" panose="020B0503020204020204" pitchFamily="34" charset="-122"/>
                <a:ea typeface="微软雅黑" panose="020B0503020204020204" pitchFamily="34" charset="-122"/>
              </a:rPr>
              <a:t>大多数显著性检测方法是对象级方法，即设计用于检测属于显著对象的像素，而不必知道单个实例。</a:t>
            </a:r>
            <a:endParaRPr lang="en-US" altLang="zh-CN" dirty="0">
              <a:latin typeface="微软雅黑" panose="020B0503020204020204" pitchFamily="34" charset="-122"/>
              <a:ea typeface="微软雅黑" panose="020B0503020204020204" pitchFamily="34" charset="-122"/>
            </a:endParaRPr>
          </a:p>
          <a:p>
            <a:pPr marL="342900" lvl="0" indent="-342900" defTabSz="342900">
              <a:lnSpc>
                <a:spcPct val="150000"/>
              </a:lnSpc>
              <a:buFont typeface="Wingdings" panose="05000000000000000000" pitchFamily="2" charset="2"/>
              <a:buChar char="Ø"/>
              <a:defRPr/>
            </a:pPr>
            <a:r>
              <a:rPr lang="zh-CN" altLang="en-US" sz="2000" b="1" kern="0" dirty="0">
                <a:solidFill>
                  <a:srgbClr val="071F65"/>
                </a:solidFill>
                <a:latin typeface="微软雅黑" pitchFamily="34" charset="-122"/>
                <a:ea typeface="微软雅黑" pitchFamily="34" charset="-122"/>
              </a:rPr>
              <a:t>实例级显著性检测（ </a:t>
            </a:r>
            <a:r>
              <a:rPr lang="en-US" altLang="zh-CN" sz="2000" b="1" kern="0" dirty="0">
                <a:solidFill>
                  <a:srgbClr val="071F65"/>
                </a:solidFill>
                <a:latin typeface="微软雅黑" pitchFamily="34" charset="-122"/>
                <a:ea typeface="微软雅黑" pitchFamily="34" charset="-122"/>
              </a:rPr>
              <a:t>Instance-Level SOD </a:t>
            </a:r>
            <a:r>
              <a:rPr lang="zh-CN" altLang="en-US" sz="2000" b="1" kern="0" dirty="0">
                <a:solidFill>
                  <a:srgbClr val="071F65"/>
                </a:solidFill>
                <a:latin typeface="微软雅黑" pitchFamily="34" charset="-122"/>
                <a:ea typeface="微软雅黑" pitchFamily="34" charset="-122"/>
              </a:rPr>
              <a:t>）</a:t>
            </a:r>
            <a:endParaRPr lang="en-US" altLang="zh-CN" sz="2000" b="1" kern="0" dirty="0">
              <a:solidFill>
                <a:srgbClr val="071F65"/>
              </a:solidFill>
              <a:latin typeface="微软雅黑" pitchFamily="34" charset="-122"/>
              <a:ea typeface="微软雅黑" pitchFamily="34" charset="-122"/>
            </a:endParaRPr>
          </a:p>
          <a:p>
            <a:pPr lvl="0" indent="457200" defTabSz="342900">
              <a:lnSpc>
                <a:spcPct val="150000"/>
              </a:lnSpc>
              <a:defRPr/>
            </a:pPr>
            <a:r>
              <a:rPr lang="zh-CN" altLang="en-US" dirty="0">
                <a:latin typeface="微软雅黑" panose="020B0503020204020204" pitchFamily="34" charset="-122"/>
                <a:ea typeface="微软雅黑" panose="020B0503020204020204" pitchFamily="34" charset="-122"/>
              </a:rPr>
              <a:t>实例级的显著性检测方法生成具有不同对象标签的显著性图，这些显著性图对检测到的显著区域进行更详细的解析。实例级信息对于许多需要更明确区分对象实例的实际应用至关重要。</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98171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910864"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实例级显著性检测（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Instance-Level SOD </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a:t>
            </a:r>
          </a:p>
        </p:txBody>
      </p:sp>
      <p:sp>
        <p:nvSpPr>
          <p:cNvPr id="5" name="矩形 4">
            <a:extLst>
              <a:ext uri="{FF2B5EF4-FFF2-40B4-BE49-F238E27FC236}">
                <a16:creationId xmlns:a16="http://schemas.microsoft.com/office/drawing/2014/main" id="{258CD08A-3CE7-452D-83B1-155EDC87F1B7}"/>
              </a:ext>
            </a:extLst>
          </p:cNvPr>
          <p:cNvSpPr/>
          <p:nvPr/>
        </p:nvSpPr>
        <p:spPr>
          <a:xfrm>
            <a:off x="1457300" y="809285"/>
            <a:ext cx="9277400" cy="584775"/>
          </a:xfrm>
          <a:prstGeom prst="rect">
            <a:avLst/>
          </a:prstGeom>
          <a:noFill/>
        </p:spPr>
        <p:txBody>
          <a:bodyPr wrap="square" lIns="91440" tIns="45720" rIns="91440" bIns="45720">
            <a:spAutoFit/>
          </a:bodyPr>
          <a:lstStyle/>
          <a:p>
            <a:pPr lvl="0" algn="ctr"/>
            <a:r>
              <a:rPr lang="en-US" altLang="zh-CN" sz="3200" dirty="0">
                <a:ln w="0"/>
                <a:solidFill>
                  <a:srgbClr val="002060"/>
                </a:solidFill>
                <a:effectLst>
                  <a:outerShdw blurRad="38100" dist="25400" dir="5400000" algn="ctr" rotWithShape="0">
                    <a:srgbClr val="6E747A">
                      <a:alpha val="43000"/>
                    </a:srgbClr>
                  </a:outerShdw>
                </a:effectLst>
              </a:rPr>
              <a:t>Instance-Level Salient Object Segmentation</a:t>
            </a:r>
          </a:p>
        </p:txBody>
      </p:sp>
      <p:sp>
        <p:nvSpPr>
          <p:cNvPr id="2" name="文本框 1">
            <a:extLst>
              <a:ext uri="{FF2B5EF4-FFF2-40B4-BE49-F238E27FC236}">
                <a16:creationId xmlns:a16="http://schemas.microsoft.com/office/drawing/2014/main" id="{D81FF824-9392-4514-83BA-03A33D58A66A}"/>
              </a:ext>
            </a:extLst>
          </p:cNvPr>
          <p:cNvSpPr txBox="1"/>
          <p:nvPr/>
        </p:nvSpPr>
        <p:spPr>
          <a:xfrm>
            <a:off x="3906475" y="1602568"/>
            <a:ext cx="4379050" cy="369332"/>
          </a:xfrm>
          <a:prstGeom prst="rect">
            <a:avLst/>
          </a:prstGeom>
          <a:noFill/>
        </p:spPr>
        <p:txBody>
          <a:bodyPr wrap="square" rtlCol="0">
            <a:spAutoFit/>
          </a:bodyPr>
          <a:lstStyle/>
          <a:p>
            <a:pPr lvl="0"/>
            <a:r>
              <a:rPr lang="en-US" altLang="zh-CN" dirty="0" err="1">
                <a:solidFill>
                  <a:prstClr val="black"/>
                </a:solidFill>
              </a:rPr>
              <a:t>Guanbin</a:t>
            </a:r>
            <a:r>
              <a:rPr lang="en-US" altLang="zh-CN" dirty="0">
                <a:solidFill>
                  <a:prstClr val="black"/>
                </a:solidFill>
              </a:rPr>
              <a:t> Li  Yuan </a:t>
            </a:r>
            <a:r>
              <a:rPr lang="en-US" altLang="zh-CN" dirty="0" err="1">
                <a:solidFill>
                  <a:prstClr val="black"/>
                </a:solidFill>
              </a:rPr>
              <a:t>Xie</a:t>
            </a:r>
            <a:r>
              <a:rPr lang="en-US" altLang="zh-CN" dirty="0">
                <a:solidFill>
                  <a:prstClr val="black"/>
                </a:solidFill>
              </a:rPr>
              <a:t>  Liang Lin  </a:t>
            </a:r>
            <a:r>
              <a:rPr lang="en-US" altLang="zh-CN" dirty="0" err="1">
                <a:solidFill>
                  <a:prstClr val="black"/>
                </a:solidFill>
              </a:rPr>
              <a:t>Yizhou</a:t>
            </a:r>
            <a:r>
              <a:rPr lang="en-US" altLang="zh-CN" dirty="0">
                <a:solidFill>
                  <a:prstClr val="black"/>
                </a:solidFill>
              </a:rPr>
              <a:t> Yu</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1BB70DC9-6146-4ECF-8CFB-C49BE683033F}"/>
              </a:ext>
            </a:extLst>
          </p:cNvPr>
          <p:cNvSpPr/>
          <p:nvPr/>
        </p:nvSpPr>
        <p:spPr>
          <a:xfrm>
            <a:off x="4110684" y="2117914"/>
            <a:ext cx="4151783" cy="369332"/>
          </a:xfrm>
          <a:prstGeom prst="rect">
            <a:avLst/>
          </a:prstGeom>
        </p:spPr>
        <p:txBody>
          <a:bodyPr wrap="square">
            <a:spAutoFit/>
          </a:bodyPr>
          <a:lstStyle/>
          <a:p>
            <a:pPr algn="ctr"/>
            <a:r>
              <a:rPr lang="en-US" altLang="zh-CN" dirty="0"/>
              <a:t>CVPR2019</a:t>
            </a:r>
            <a:endParaRPr lang="en-US" altLang="zh-CN" sz="1600" dirty="0"/>
          </a:p>
        </p:txBody>
      </p:sp>
      <p:sp>
        <p:nvSpPr>
          <p:cNvPr id="11" name="文本框 10">
            <a:extLst>
              <a:ext uri="{FF2B5EF4-FFF2-40B4-BE49-F238E27FC236}">
                <a16:creationId xmlns:a16="http://schemas.microsoft.com/office/drawing/2014/main" id="{2F68917A-C270-48EB-BA7C-15E85C0C34D8}"/>
              </a:ext>
            </a:extLst>
          </p:cNvPr>
          <p:cNvSpPr txBox="1"/>
          <p:nvPr/>
        </p:nvSpPr>
        <p:spPr>
          <a:xfrm>
            <a:off x="309577" y="2539434"/>
            <a:ext cx="5108457" cy="2167068"/>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近年来，由于采用了深卷积神经网络，显著目标检测的精度得到了迅速提高。然而，以往的方法大多只用于检测属于任何显著对象的像素，即密集显著图，而不知道显著对象的个别实例。</a:t>
            </a:r>
          </a:p>
        </p:txBody>
      </p:sp>
      <p:pic>
        <p:nvPicPr>
          <p:cNvPr id="7" name="图片 6">
            <a:extLst>
              <a:ext uri="{FF2B5EF4-FFF2-40B4-BE49-F238E27FC236}">
                <a16:creationId xmlns:a16="http://schemas.microsoft.com/office/drawing/2014/main" id="{A571C4EE-2019-47BE-9B15-A6B82626A81D}"/>
              </a:ext>
            </a:extLst>
          </p:cNvPr>
          <p:cNvPicPr>
            <a:picLocks noChangeAspect="1"/>
          </p:cNvPicPr>
          <p:nvPr/>
        </p:nvPicPr>
        <p:blipFill>
          <a:blip r:embed="rId3"/>
          <a:stretch>
            <a:fillRect/>
          </a:stretch>
        </p:blipFill>
        <p:spPr>
          <a:xfrm>
            <a:off x="5567294" y="2828534"/>
            <a:ext cx="6409133" cy="2928060"/>
          </a:xfrm>
          <a:prstGeom prst="rect">
            <a:avLst/>
          </a:prstGeom>
        </p:spPr>
      </p:pic>
    </p:spTree>
    <p:extLst>
      <p:ext uri="{BB962C8B-B14F-4D97-AF65-F5344CB8AC3E}">
        <p14:creationId xmlns:p14="http://schemas.microsoft.com/office/powerpoint/2010/main" val="41174442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910864"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实例级显著性检测（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Instance-Level SOD </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a:t>
            </a:r>
          </a:p>
        </p:txBody>
      </p:sp>
      <p:pic>
        <p:nvPicPr>
          <p:cNvPr id="3" name="图片 2">
            <a:extLst>
              <a:ext uri="{FF2B5EF4-FFF2-40B4-BE49-F238E27FC236}">
                <a16:creationId xmlns:a16="http://schemas.microsoft.com/office/drawing/2014/main" id="{2FD531FE-7ECB-4284-83FE-99B567C21CD5}"/>
              </a:ext>
            </a:extLst>
          </p:cNvPr>
          <p:cNvPicPr>
            <a:picLocks noChangeAspect="1"/>
          </p:cNvPicPr>
          <p:nvPr/>
        </p:nvPicPr>
        <p:blipFill>
          <a:blip r:embed="rId3"/>
          <a:stretch>
            <a:fillRect/>
          </a:stretch>
        </p:blipFill>
        <p:spPr>
          <a:xfrm>
            <a:off x="0" y="1165717"/>
            <a:ext cx="12192000" cy="2629391"/>
          </a:xfrm>
          <a:prstGeom prst="rect">
            <a:avLst/>
          </a:prstGeom>
        </p:spPr>
      </p:pic>
      <p:sp>
        <p:nvSpPr>
          <p:cNvPr id="10" name="矩形 9">
            <a:extLst>
              <a:ext uri="{FF2B5EF4-FFF2-40B4-BE49-F238E27FC236}">
                <a16:creationId xmlns:a16="http://schemas.microsoft.com/office/drawing/2014/main" id="{0A50F6E3-619F-4370-9FB8-23F855EFC86F}"/>
              </a:ext>
            </a:extLst>
          </p:cNvPr>
          <p:cNvSpPr/>
          <p:nvPr/>
        </p:nvSpPr>
        <p:spPr>
          <a:xfrm>
            <a:off x="641935" y="528892"/>
            <a:ext cx="1467068" cy="505523"/>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网络结构：</a:t>
            </a:r>
            <a:endParaRPr lang="en-US" altLang="zh-CN" sz="20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35422BF2-A23A-46E8-AE44-56521F4FB64E}"/>
              </a:ext>
            </a:extLst>
          </p:cNvPr>
          <p:cNvSpPr txBox="1"/>
          <p:nvPr/>
        </p:nvSpPr>
        <p:spPr>
          <a:xfrm>
            <a:off x="303715" y="3795108"/>
            <a:ext cx="11584569" cy="295189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将显著实例分割任务分解为以下三个子任务。</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）估计显著性二值图。在该子任务中，预测像素级显著性图，指示输入图像中的显著区域。</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）检测目标轮廓。在这个子任务中，我们对单个显著对象实例进行轮廓检测。这种轮廓检测有望抑制目标轮廓以外的虚假边界，并指导实例显著目标的生成。</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）识别显著对象实例。在该子任务中，生成显著对象实例（</a:t>
            </a:r>
            <a:r>
              <a:rPr lang="en-US" altLang="zh-CN" dirty="0">
                <a:latin typeface="微软雅黑" panose="020B0503020204020204" pitchFamily="34" charset="-122"/>
                <a:ea typeface="微软雅黑" panose="020B0503020204020204" pitchFamily="34" charset="-122"/>
              </a:rPr>
              <a:t> salient object proposals </a:t>
            </a:r>
            <a:r>
              <a:rPr lang="zh-CN" altLang="en-US" dirty="0">
                <a:latin typeface="微软雅黑" panose="020B0503020204020204" pitchFamily="34" charset="-122"/>
                <a:ea typeface="微软雅黑" panose="020B0503020204020204" pitchFamily="34" charset="-122"/>
              </a:rPr>
              <a:t>） ，并选择一小部分显著对象实例（</a:t>
            </a:r>
            <a:r>
              <a:rPr lang="en-US" altLang="zh-CN" dirty="0">
                <a:latin typeface="微软雅黑" panose="020B0503020204020204" pitchFamily="34" charset="-122"/>
                <a:ea typeface="微软雅黑" panose="020B0503020204020204" pitchFamily="34" charset="-122"/>
              </a:rPr>
              <a:t> salient object proposals </a:t>
            </a:r>
            <a:r>
              <a:rPr lang="zh-CN" altLang="en-US" dirty="0">
                <a:latin typeface="微软雅黑" panose="020B0503020204020204" pitchFamily="34" charset="-122"/>
                <a:ea typeface="微软雅黑" panose="020B0503020204020204" pitchFamily="34" charset="-122"/>
              </a:rPr>
              <a:t>）来最好地覆盖显著区域。</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最后，采用一种基于</a:t>
            </a:r>
            <a:r>
              <a:rPr lang="en-US" altLang="zh-CN" dirty="0" err="1">
                <a:latin typeface="微软雅黑" panose="020B0503020204020204" pitchFamily="34" charset="-122"/>
                <a:ea typeface="微软雅黑" panose="020B0503020204020204" pitchFamily="34" charset="-122"/>
              </a:rPr>
              <a:t>crf</a:t>
            </a:r>
            <a:r>
              <a:rPr lang="zh-CN" altLang="en-US" dirty="0">
                <a:latin typeface="微软雅黑" panose="020B0503020204020204" pitchFamily="34" charset="-122"/>
                <a:ea typeface="微软雅黑" panose="020B0503020204020204" pitchFamily="34" charset="-122"/>
              </a:rPr>
              <a:t>的增强方法来提高显著目标实例的空间一致性。</a:t>
            </a:r>
          </a:p>
        </p:txBody>
      </p:sp>
    </p:spTree>
    <p:extLst>
      <p:ext uri="{BB962C8B-B14F-4D97-AF65-F5344CB8AC3E}">
        <p14:creationId xmlns:p14="http://schemas.microsoft.com/office/powerpoint/2010/main" val="2300554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663728"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显著性检测（</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Saliency Detection </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a:t>
            </a:r>
          </a:p>
        </p:txBody>
      </p:sp>
      <p:sp>
        <p:nvSpPr>
          <p:cNvPr id="5" name="文本框 4">
            <a:extLst>
              <a:ext uri="{FF2B5EF4-FFF2-40B4-BE49-F238E27FC236}">
                <a16:creationId xmlns:a16="http://schemas.microsoft.com/office/drawing/2014/main" id="{F15A0255-E127-4C14-A7B0-15D5C9BC1CC2}"/>
              </a:ext>
            </a:extLst>
          </p:cNvPr>
          <p:cNvSpPr txBox="1"/>
          <p:nvPr/>
        </p:nvSpPr>
        <p:spPr>
          <a:xfrm>
            <a:off x="622540" y="848412"/>
            <a:ext cx="6307649" cy="400110"/>
          </a:xfrm>
          <a:prstGeom prst="rect">
            <a:avLst/>
          </a:prstGeom>
          <a:noFill/>
        </p:spPr>
        <p:txBody>
          <a:bodyPr wrap="square" rtlCol="0">
            <a:spAutoFit/>
          </a:bodyPr>
          <a:lstStyle/>
          <a:p>
            <a:r>
              <a:rPr lang="zh-CN" altLang="en-US" sz="2000" b="1" kern="0" dirty="0">
                <a:solidFill>
                  <a:srgbClr val="071F65"/>
                </a:solidFill>
                <a:latin typeface="微软雅黑" pitchFamily="34" charset="-122"/>
                <a:ea typeface="微软雅黑" pitchFamily="34" charset="-122"/>
              </a:rPr>
              <a:t>人眼关注点检测</a:t>
            </a:r>
            <a:r>
              <a:rPr lang="en-US" altLang="zh-CN" sz="2000" b="1" kern="0" dirty="0">
                <a:solidFill>
                  <a:srgbClr val="071F65"/>
                </a:solidFill>
                <a:latin typeface="微软雅黑" pitchFamily="34" charset="-122"/>
                <a:ea typeface="微软雅黑" pitchFamily="34" charset="-122"/>
              </a:rPr>
              <a:t> vs</a:t>
            </a:r>
            <a:r>
              <a:rPr lang="zh-CN" altLang="en-US" sz="2000" b="1" kern="0" dirty="0">
                <a:solidFill>
                  <a:srgbClr val="071F65"/>
                </a:solidFill>
                <a:latin typeface="微软雅黑" pitchFamily="34" charset="-122"/>
                <a:ea typeface="微软雅黑" pitchFamily="34" charset="-122"/>
              </a:rPr>
              <a:t> 显著性物体检测</a:t>
            </a:r>
            <a:endParaRPr lang="en-US" altLang="zh-CN" sz="2000" b="1" kern="0" dirty="0">
              <a:solidFill>
                <a:srgbClr val="071F65"/>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B1ED2DED-51A6-4F05-BAF7-3B8EF3E09F56}"/>
              </a:ext>
            </a:extLst>
          </p:cNvPr>
          <p:cNvSpPr/>
          <p:nvPr/>
        </p:nvSpPr>
        <p:spPr>
          <a:xfrm>
            <a:off x="820937" y="1563392"/>
            <a:ext cx="1800493" cy="369332"/>
          </a:xfrm>
          <a:prstGeom prst="rect">
            <a:avLst/>
          </a:prstGeom>
        </p:spPr>
        <p:txBody>
          <a:bodyPr wrap="none">
            <a:spAutoFit/>
          </a:bodyPr>
          <a:lstStyle/>
          <a:p>
            <a:r>
              <a:rPr lang="zh-CN" altLang="en-US" dirty="0">
                <a:solidFill>
                  <a:prstClr val="black"/>
                </a:solidFill>
              </a:rPr>
              <a:t>人眼关注点检测</a:t>
            </a:r>
            <a:endParaRPr lang="zh-CN" altLang="en-US" dirty="0"/>
          </a:p>
        </p:txBody>
      </p:sp>
      <p:sp>
        <p:nvSpPr>
          <p:cNvPr id="8" name="矩形 7">
            <a:extLst>
              <a:ext uri="{FF2B5EF4-FFF2-40B4-BE49-F238E27FC236}">
                <a16:creationId xmlns:a16="http://schemas.microsoft.com/office/drawing/2014/main" id="{C94A20E8-BDAD-447B-8966-38B8A9A4F537}"/>
              </a:ext>
            </a:extLst>
          </p:cNvPr>
          <p:cNvSpPr/>
          <p:nvPr/>
        </p:nvSpPr>
        <p:spPr>
          <a:xfrm>
            <a:off x="4117251" y="1563392"/>
            <a:ext cx="1800493" cy="369332"/>
          </a:xfrm>
          <a:prstGeom prst="rect">
            <a:avLst/>
          </a:prstGeom>
        </p:spPr>
        <p:txBody>
          <a:bodyPr wrap="none">
            <a:spAutoFit/>
          </a:bodyPr>
          <a:lstStyle/>
          <a:p>
            <a:r>
              <a:rPr lang="zh-CN" altLang="en-US" dirty="0">
                <a:solidFill>
                  <a:prstClr val="black"/>
                </a:solidFill>
              </a:rPr>
              <a:t>显著性物体检测</a:t>
            </a:r>
            <a:endParaRPr lang="zh-CN" altLang="en-US" dirty="0"/>
          </a:p>
        </p:txBody>
      </p:sp>
      <p:cxnSp>
        <p:nvCxnSpPr>
          <p:cNvPr id="11" name="直接箭头连接符 10">
            <a:extLst>
              <a:ext uri="{FF2B5EF4-FFF2-40B4-BE49-F238E27FC236}">
                <a16:creationId xmlns:a16="http://schemas.microsoft.com/office/drawing/2014/main" id="{24C73C06-2694-4B5D-B71A-3B7579BCB55E}"/>
              </a:ext>
            </a:extLst>
          </p:cNvPr>
          <p:cNvCxnSpPr>
            <a:cxnSpLocks/>
          </p:cNvCxnSpPr>
          <p:nvPr/>
        </p:nvCxnSpPr>
        <p:spPr>
          <a:xfrm>
            <a:off x="1722514" y="2076931"/>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29593E82-6DCA-4A19-A42A-95005C9D173B}"/>
              </a:ext>
            </a:extLst>
          </p:cNvPr>
          <p:cNvCxnSpPr>
            <a:cxnSpLocks/>
          </p:cNvCxnSpPr>
          <p:nvPr/>
        </p:nvCxnSpPr>
        <p:spPr>
          <a:xfrm>
            <a:off x="5017498" y="2076931"/>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EBFEBD67-9AE7-4DC6-A753-675E189575CF}"/>
              </a:ext>
            </a:extLst>
          </p:cNvPr>
          <p:cNvSpPr txBox="1"/>
          <p:nvPr/>
        </p:nvSpPr>
        <p:spPr>
          <a:xfrm>
            <a:off x="487503" y="2459331"/>
            <a:ext cx="2329314" cy="382400"/>
          </a:xfrm>
          <a:prstGeom prst="rect">
            <a:avLst/>
          </a:prstGeom>
          <a:noFill/>
        </p:spPr>
        <p:txBody>
          <a:bodyPr wrap="square" rtlCol="0">
            <a:spAutoFit/>
          </a:bodyPr>
          <a:lstStyle/>
          <a:p>
            <a:pPr algn="ctr"/>
            <a:r>
              <a:rPr lang="en-US" altLang="zh-CN" dirty="0"/>
              <a:t>Where to</a:t>
            </a:r>
            <a:r>
              <a:rPr lang="zh-CN" altLang="en-US" dirty="0"/>
              <a:t> </a:t>
            </a:r>
            <a:r>
              <a:rPr lang="en-US" altLang="zh-CN" dirty="0"/>
              <a:t>look</a:t>
            </a:r>
            <a:endParaRPr lang="zh-CN" altLang="en-US" dirty="0"/>
          </a:p>
        </p:txBody>
      </p:sp>
      <p:sp>
        <p:nvSpPr>
          <p:cNvPr id="15" name="文本框 14">
            <a:extLst>
              <a:ext uri="{FF2B5EF4-FFF2-40B4-BE49-F238E27FC236}">
                <a16:creationId xmlns:a16="http://schemas.microsoft.com/office/drawing/2014/main" id="{2A1C5A64-C53F-43CB-A8B8-3DDCC0C43AFC}"/>
              </a:ext>
            </a:extLst>
          </p:cNvPr>
          <p:cNvSpPr txBox="1"/>
          <p:nvPr/>
        </p:nvSpPr>
        <p:spPr>
          <a:xfrm>
            <a:off x="3562440" y="2472399"/>
            <a:ext cx="2910117" cy="369332"/>
          </a:xfrm>
          <a:prstGeom prst="rect">
            <a:avLst/>
          </a:prstGeom>
          <a:noFill/>
        </p:spPr>
        <p:txBody>
          <a:bodyPr wrap="square" rtlCol="0">
            <a:spAutoFit/>
          </a:bodyPr>
          <a:lstStyle/>
          <a:p>
            <a:pPr algn="ctr"/>
            <a:r>
              <a:rPr lang="en-US" altLang="zh-CN" dirty="0"/>
              <a:t>Which object stands out</a:t>
            </a:r>
            <a:endParaRPr lang="zh-CN" altLang="en-US" dirty="0"/>
          </a:p>
        </p:txBody>
      </p:sp>
      <p:cxnSp>
        <p:nvCxnSpPr>
          <p:cNvPr id="16" name="直接箭头连接符 15">
            <a:extLst>
              <a:ext uri="{FF2B5EF4-FFF2-40B4-BE49-F238E27FC236}">
                <a16:creationId xmlns:a16="http://schemas.microsoft.com/office/drawing/2014/main" id="{4DC6A491-58AD-4682-8CDD-34D4B8FF1A43}"/>
              </a:ext>
            </a:extLst>
          </p:cNvPr>
          <p:cNvCxnSpPr>
            <a:cxnSpLocks/>
          </p:cNvCxnSpPr>
          <p:nvPr/>
        </p:nvCxnSpPr>
        <p:spPr>
          <a:xfrm>
            <a:off x="1721184" y="2923954"/>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5D7BDD23-FD08-4B9F-8660-C277C357DAC0}"/>
              </a:ext>
            </a:extLst>
          </p:cNvPr>
          <p:cNvCxnSpPr>
            <a:cxnSpLocks/>
          </p:cNvCxnSpPr>
          <p:nvPr/>
        </p:nvCxnSpPr>
        <p:spPr>
          <a:xfrm>
            <a:off x="5017499" y="2923954"/>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DC34FA0-F759-4FBE-ABEF-952403D0F5AC}"/>
              </a:ext>
            </a:extLst>
          </p:cNvPr>
          <p:cNvSpPr txBox="1"/>
          <p:nvPr/>
        </p:nvSpPr>
        <p:spPr>
          <a:xfrm>
            <a:off x="335784" y="3312467"/>
            <a:ext cx="2988500" cy="646331"/>
          </a:xfrm>
          <a:prstGeom prst="rect">
            <a:avLst/>
          </a:prstGeom>
          <a:noFill/>
        </p:spPr>
        <p:txBody>
          <a:bodyPr wrap="square" rtlCol="0">
            <a:spAutoFit/>
          </a:bodyPr>
          <a:lstStyle/>
          <a:p>
            <a:pPr algn="ctr"/>
            <a:r>
              <a:rPr lang="zh-CN" altLang="en-US" dirty="0"/>
              <a:t>预测人在</a:t>
            </a:r>
            <a:r>
              <a:rPr lang="en-US" altLang="zh-CN" dirty="0"/>
              <a:t>3-5s</a:t>
            </a:r>
            <a:r>
              <a:rPr lang="zh-CN" altLang="en-US" dirty="0"/>
              <a:t>内自由视角看自然场景关注的点</a:t>
            </a:r>
          </a:p>
        </p:txBody>
      </p:sp>
      <p:sp>
        <p:nvSpPr>
          <p:cNvPr id="19" name="文本框 18">
            <a:extLst>
              <a:ext uri="{FF2B5EF4-FFF2-40B4-BE49-F238E27FC236}">
                <a16:creationId xmlns:a16="http://schemas.microsoft.com/office/drawing/2014/main" id="{92A93317-981F-4DF2-85E1-37B19E67756E}"/>
              </a:ext>
            </a:extLst>
          </p:cNvPr>
          <p:cNvSpPr txBox="1"/>
          <p:nvPr/>
        </p:nvSpPr>
        <p:spPr>
          <a:xfrm>
            <a:off x="3852840" y="3462327"/>
            <a:ext cx="2329314" cy="369332"/>
          </a:xfrm>
          <a:prstGeom prst="rect">
            <a:avLst/>
          </a:prstGeom>
          <a:noFill/>
        </p:spPr>
        <p:txBody>
          <a:bodyPr wrap="square" rtlCol="0">
            <a:spAutoFit/>
          </a:bodyPr>
          <a:lstStyle/>
          <a:p>
            <a:pPr algn="ctr"/>
            <a:r>
              <a:rPr lang="zh-CN" altLang="en-US" dirty="0"/>
              <a:t>分割出显著性物体</a:t>
            </a:r>
          </a:p>
        </p:txBody>
      </p:sp>
      <p:cxnSp>
        <p:nvCxnSpPr>
          <p:cNvPr id="20" name="直接箭头连接符 19">
            <a:extLst>
              <a:ext uri="{FF2B5EF4-FFF2-40B4-BE49-F238E27FC236}">
                <a16:creationId xmlns:a16="http://schemas.microsoft.com/office/drawing/2014/main" id="{AD01960A-5767-4B9B-A5E4-EDC2F5198C4D}"/>
              </a:ext>
            </a:extLst>
          </p:cNvPr>
          <p:cNvCxnSpPr>
            <a:cxnSpLocks/>
          </p:cNvCxnSpPr>
          <p:nvPr/>
        </p:nvCxnSpPr>
        <p:spPr>
          <a:xfrm>
            <a:off x="1721184" y="4043662"/>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FA08319C-9D75-4618-A01B-0E68CB3AC5E4}"/>
              </a:ext>
            </a:extLst>
          </p:cNvPr>
          <p:cNvCxnSpPr>
            <a:cxnSpLocks/>
          </p:cNvCxnSpPr>
          <p:nvPr/>
        </p:nvCxnSpPr>
        <p:spPr>
          <a:xfrm>
            <a:off x="5017499" y="4043662"/>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8EC6CF82-1853-40B1-A1B1-BC01E53CEF41}"/>
              </a:ext>
            </a:extLst>
          </p:cNvPr>
          <p:cNvSpPr txBox="1"/>
          <p:nvPr/>
        </p:nvSpPr>
        <p:spPr>
          <a:xfrm>
            <a:off x="335784" y="4512439"/>
            <a:ext cx="2988500" cy="646331"/>
          </a:xfrm>
          <a:prstGeom prst="rect">
            <a:avLst/>
          </a:prstGeom>
          <a:noFill/>
        </p:spPr>
        <p:txBody>
          <a:bodyPr wrap="square" rtlCol="0">
            <a:spAutoFit/>
          </a:bodyPr>
          <a:lstStyle/>
          <a:p>
            <a:pPr algn="ctr"/>
            <a:r>
              <a:rPr lang="zh-CN" altLang="en-US" dirty="0"/>
              <a:t>高亮观察者关注的点，不是整个区域</a:t>
            </a:r>
          </a:p>
        </p:txBody>
      </p:sp>
      <p:sp>
        <p:nvSpPr>
          <p:cNvPr id="23" name="文本框 22">
            <a:extLst>
              <a:ext uri="{FF2B5EF4-FFF2-40B4-BE49-F238E27FC236}">
                <a16:creationId xmlns:a16="http://schemas.microsoft.com/office/drawing/2014/main" id="{ACBD5B80-E457-42BA-ACCA-3A7DD290A35E}"/>
              </a:ext>
            </a:extLst>
          </p:cNvPr>
          <p:cNvSpPr txBox="1"/>
          <p:nvPr/>
        </p:nvSpPr>
        <p:spPr>
          <a:xfrm>
            <a:off x="3562440" y="4512438"/>
            <a:ext cx="3070728" cy="646331"/>
          </a:xfrm>
          <a:prstGeom prst="rect">
            <a:avLst/>
          </a:prstGeom>
          <a:noFill/>
        </p:spPr>
        <p:txBody>
          <a:bodyPr wrap="square" rtlCol="0">
            <a:spAutoFit/>
          </a:bodyPr>
          <a:lstStyle/>
          <a:p>
            <a:pPr algn="ctr"/>
            <a:r>
              <a:rPr lang="zh-CN" altLang="en-US" dirty="0"/>
              <a:t>精细地分割出整个物体区域，像素级任务</a:t>
            </a:r>
          </a:p>
        </p:txBody>
      </p:sp>
      <p:sp>
        <p:nvSpPr>
          <p:cNvPr id="25" name="左大括号 24">
            <a:extLst>
              <a:ext uri="{FF2B5EF4-FFF2-40B4-BE49-F238E27FC236}">
                <a16:creationId xmlns:a16="http://schemas.microsoft.com/office/drawing/2014/main" id="{DADB15EC-F1C5-400C-B67F-8B9C410C1B5F}"/>
              </a:ext>
            </a:extLst>
          </p:cNvPr>
          <p:cNvSpPr/>
          <p:nvPr/>
        </p:nvSpPr>
        <p:spPr>
          <a:xfrm rot="5400000">
            <a:off x="4908166" y="4678615"/>
            <a:ext cx="218661" cy="1351722"/>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A54F2546-704F-4F2D-BD41-CB397AF2B4FB}"/>
              </a:ext>
            </a:extLst>
          </p:cNvPr>
          <p:cNvSpPr txBox="1"/>
          <p:nvPr/>
        </p:nvSpPr>
        <p:spPr>
          <a:xfrm>
            <a:off x="3523339" y="5561270"/>
            <a:ext cx="1494157" cy="369332"/>
          </a:xfrm>
          <a:prstGeom prst="rect">
            <a:avLst/>
          </a:prstGeom>
          <a:noFill/>
        </p:spPr>
        <p:txBody>
          <a:bodyPr wrap="square" rtlCol="0">
            <a:spAutoFit/>
          </a:bodyPr>
          <a:lstStyle/>
          <a:p>
            <a:pPr algn="ctr"/>
            <a:r>
              <a:rPr lang="zh-CN" altLang="en-US" dirty="0"/>
              <a:t>二值分割</a:t>
            </a:r>
          </a:p>
        </p:txBody>
      </p:sp>
      <p:sp>
        <p:nvSpPr>
          <p:cNvPr id="27" name="文本框 26">
            <a:extLst>
              <a:ext uri="{FF2B5EF4-FFF2-40B4-BE49-F238E27FC236}">
                <a16:creationId xmlns:a16="http://schemas.microsoft.com/office/drawing/2014/main" id="{E70ECEC4-7F08-4925-BA61-230FBA483E91}"/>
              </a:ext>
            </a:extLst>
          </p:cNvPr>
          <p:cNvSpPr txBox="1"/>
          <p:nvPr/>
        </p:nvSpPr>
        <p:spPr>
          <a:xfrm>
            <a:off x="5017496" y="5550325"/>
            <a:ext cx="1494157" cy="369332"/>
          </a:xfrm>
          <a:prstGeom prst="rect">
            <a:avLst/>
          </a:prstGeom>
          <a:noFill/>
        </p:spPr>
        <p:txBody>
          <a:bodyPr wrap="square" rtlCol="0">
            <a:spAutoFit/>
          </a:bodyPr>
          <a:lstStyle/>
          <a:p>
            <a:pPr algn="ctr"/>
            <a:r>
              <a:rPr lang="zh-CN" altLang="en-US" dirty="0"/>
              <a:t>实例分割</a:t>
            </a:r>
          </a:p>
        </p:txBody>
      </p:sp>
      <p:sp>
        <p:nvSpPr>
          <p:cNvPr id="24" name="文本框 23">
            <a:extLst>
              <a:ext uri="{FF2B5EF4-FFF2-40B4-BE49-F238E27FC236}">
                <a16:creationId xmlns:a16="http://schemas.microsoft.com/office/drawing/2014/main" id="{940677C5-AD4E-4A0D-892A-CE45564444B8}"/>
              </a:ext>
            </a:extLst>
          </p:cNvPr>
          <p:cNvSpPr txBox="1"/>
          <p:nvPr/>
        </p:nvSpPr>
        <p:spPr>
          <a:xfrm>
            <a:off x="6943765" y="4375279"/>
            <a:ext cx="894054" cy="369332"/>
          </a:xfrm>
          <a:prstGeom prst="rect">
            <a:avLst/>
          </a:prstGeom>
          <a:noFill/>
        </p:spPr>
        <p:txBody>
          <a:bodyPr wrap="square" rtlCol="0">
            <a:spAutoFit/>
          </a:bodyPr>
          <a:lstStyle/>
          <a:p>
            <a:r>
              <a:rPr lang="en-US" altLang="zh-CN" dirty="0"/>
              <a:t>image</a:t>
            </a:r>
            <a:endParaRPr lang="zh-CN" altLang="en-US" dirty="0"/>
          </a:p>
        </p:txBody>
      </p:sp>
      <p:sp>
        <p:nvSpPr>
          <p:cNvPr id="28" name="文本框 27">
            <a:extLst>
              <a:ext uri="{FF2B5EF4-FFF2-40B4-BE49-F238E27FC236}">
                <a16:creationId xmlns:a16="http://schemas.microsoft.com/office/drawing/2014/main" id="{2906EFCC-D793-4B48-8331-7DBA9FBD5D38}"/>
              </a:ext>
            </a:extLst>
          </p:cNvPr>
          <p:cNvSpPr txBox="1"/>
          <p:nvPr/>
        </p:nvSpPr>
        <p:spPr>
          <a:xfrm>
            <a:off x="8335088" y="4375279"/>
            <a:ext cx="1711549" cy="646331"/>
          </a:xfrm>
          <a:prstGeom prst="rect">
            <a:avLst/>
          </a:prstGeom>
          <a:noFill/>
        </p:spPr>
        <p:txBody>
          <a:bodyPr wrap="square" rtlCol="0">
            <a:spAutoFit/>
          </a:bodyPr>
          <a:lstStyle/>
          <a:p>
            <a:pPr algn="ctr"/>
            <a:r>
              <a:rPr lang="en-US" altLang="zh-CN" dirty="0"/>
              <a:t>saliency object</a:t>
            </a:r>
          </a:p>
          <a:p>
            <a:pPr algn="ctr"/>
            <a:r>
              <a:rPr lang="en-US" altLang="zh-CN" dirty="0"/>
              <a:t>detection</a:t>
            </a:r>
            <a:endParaRPr lang="zh-CN" altLang="en-US" dirty="0"/>
          </a:p>
        </p:txBody>
      </p:sp>
      <p:pic>
        <p:nvPicPr>
          <p:cNvPr id="29" name="图片 28">
            <a:extLst>
              <a:ext uri="{FF2B5EF4-FFF2-40B4-BE49-F238E27FC236}">
                <a16:creationId xmlns:a16="http://schemas.microsoft.com/office/drawing/2014/main" id="{81D7413F-8C11-41E6-8E87-A11ACAB3AB7A}"/>
              </a:ext>
            </a:extLst>
          </p:cNvPr>
          <p:cNvPicPr>
            <a:picLocks noChangeAspect="1"/>
          </p:cNvPicPr>
          <p:nvPr/>
        </p:nvPicPr>
        <p:blipFill>
          <a:blip r:embed="rId3"/>
          <a:stretch>
            <a:fillRect/>
          </a:stretch>
        </p:blipFill>
        <p:spPr>
          <a:xfrm>
            <a:off x="6567608" y="1767485"/>
            <a:ext cx="5280884" cy="2601421"/>
          </a:xfrm>
          <a:prstGeom prst="rect">
            <a:avLst/>
          </a:prstGeom>
        </p:spPr>
      </p:pic>
      <p:sp>
        <p:nvSpPr>
          <p:cNvPr id="30" name="文本框 29">
            <a:extLst>
              <a:ext uri="{FF2B5EF4-FFF2-40B4-BE49-F238E27FC236}">
                <a16:creationId xmlns:a16="http://schemas.microsoft.com/office/drawing/2014/main" id="{16D88DF6-5775-4CDA-AB0C-DC54EAB40034}"/>
              </a:ext>
            </a:extLst>
          </p:cNvPr>
          <p:cNvSpPr txBox="1"/>
          <p:nvPr/>
        </p:nvSpPr>
        <p:spPr>
          <a:xfrm>
            <a:off x="9994821" y="4375278"/>
            <a:ext cx="1994927" cy="382400"/>
          </a:xfrm>
          <a:prstGeom prst="rect">
            <a:avLst/>
          </a:prstGeom>
          <a:noFill/>
        </p:spPr>
        <p:txBody>
          <a:bodyPr wrap="square" rtlCol="0">
            <a:spAutoFit/>
          </a:bodyPr>
          <a:lstStyle/>
          <a:p>
            <a:r>
              <a:rPr lang="en-US" altLang="zh-CN" dirty="0"/>
              <a:t>fixation prediction</a:t>
            </a:r>
            <a:endParaRPr lang="zh-CN" altLang="en-US" dirty="0"/>
          </a:p>
        </p:txBody>
      </p:sp>
      <p:sp>
        <p:nvSpPr>
          <p:cNvPr id="31" name="矩形 30">
            <a:extLst>
              <a:ext uri="{FF2B5EF4-FFF2-40B4-BE49-F238E27FC236}">
                <a16:creationId xmlns:a16="http://schemas.microsoft.com/office/drawing/2014/main" id="{8D5D5D46-FF71-4C8B-AFCD-85BEAFA51D0B}"/>
              </a:ext>
            </a:extLst>
          </p:cNvPr>
          <p:cNvSpPr/>
          <p:nvPr/>
        </p:nvSpPr>
        <p:spPr>
          <a:xfrm>
            <a:off x="3562440" y="5515691"/>
            <a:ext cx="1456661" cy="43859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3729327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295037"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算法分类</a:t>
            </a:r>
            <a:r>
              <a:rPr kumimoji="0" lang="en-US" altLang="zh-CN"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rPr>
              <a:t>(</a:t>
            </a:r>
            <a:r>
              <a:rPr lang="en-US" altLang="zh-CN" sz="2667" dirty="0">
                <a:solidFill>
                  <a:prstClr val="white"/>
                </a:solidFill>
                <a:latin typeface="华文新魏" panose="02010800040101010101" pitchFamily="2" charset="-122"/>
                <a:ea typeface="华文新魏" panose="02010800040101010101" pitchFamily="2" charset="-122"/>
                <a:cs typeface="+mn-ea"/>
              </a:rPr>
              <a:t>Algorithm Taxonomy)</a:t>
            </a:r>
            <a:endParaRPr kumimoji="0" lang="zh-CN" altLang="en-US"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622775" y="590834"/>
            <a:ext cx="10626862" cy="4429674"/>
          </a:xfrm>
          <a:prstGeom prst="rect">
            <a:avLst/>
          </a:prstGeom>
          <a:ln>
            <a:noFill/>
          </a:ln>
        </p:spPr>
        <p:txBody>
          <a:bodyPr wrap="square">
            <a:spAutoFit/>
          </a:bodyPr>
          <a:lstStyle/>
          <a:p>
            <a:pPr lvl="0" defTabSz="342900">
              <a:lnSpc>
                <a:spcPct val="150000"/>
              </a:lnSpc>
              <a:defRPr/>
            </a:pPr>
            <a:r>
              <a:rPr lang="zh-CN" altLang="en-US" sz="2000" b="1" kern="0" dirty="0">
                <a:solidFill>
                  <a:srgbClr val="071F65"/>
                </a:solidFill>
                <a:latin typeface="微软雅黑" pitchFamily="34" charset="-122"/>
                <a:ea typeface="微软雅黑" pitchFamily="34" charset="-122"/>
              </a:rPr>
              <a:t>监督方式（</a:t>
            </a:r>
            <a:r>
              <a:rPr lang="en-US" altLang="zh-CN" sz="2000" b="1" kern="0" dirty="0">
                <a:solidFill>
                  <a:srgbClr val="071F65"/>
                </a:solidFill>
                <a:latin typeface="微软雅黑" pitchFamily="34" charset="-122"/>
                <a:ea typeface="微软雅黑" pitchFamily="34" charset="-122"/>
              </a:rPr>
              <a:t>Level of</a:t>
            </a:r>
            <a:r>
              <a:rPr lang="zh-CN" altLang="en-US" sz="2000" b="1" kern="0" dirty="0">
                <a:solidFill>
                  <a:srgbClr val="071F65"/>
                </a:solidFill>
                <a:latin typeface="微软雅黑" pitchFamily="34" charset="-122"/>
                <a:ea typeface="微软雅黑" pitchFamily="34" charset="-122"/>
              </a:rPr>
              <a:t> </a:t>
            </a:r>
            <a:r>
              <a:rPr lang="en-US" altLang="zh-CN" sz="2000" b="1" kern="0" dirty="0">
                <a:solidFill>
                  <a:srgbClr val="071F65"/>
                </a:solidFill>
                <a:latin typeface="微软雅黑" pitchFamily="34" charset="-122"/>
                <a:ea typeface="微软雅黑" pitchFamily="34" charset="-122"/>
              </a:rPr>
              <a:t>Supervision</a:t>
            </a:r>
            <a:r>
              <a:rPr lang="zh-CN" altLang="en-US" sz="2000" b="1" kern="0" dirty="0">
                <a:solidFill>
                  <a:srgbClr val="071F65"/>
                </a:solidFill>
                <a:latin typeface="微软雅黑" pitchFamily="34" charset="-122"/>
                <a:ea typeface="微软雅黑" pitchFamily="34" charset="-122"/>
              </a:rPr>
              <a:t>）：</a:t>
            </a:r>
            <a:endParaRPr lang="en-US" altLang="zh-CN" sz="2000" b="1" kern="0" dirty="0">
              <a:solidFill>
                <a:srgbClr val="071F65"/>
              </a:solidFill>
              <a:latin typeface="微软雅黑" pitchFamily="34" charset="-122"/>
              <a:ea typeface="微软雅黑" pitchFamily="34" charset="-122"/>
            </a:endParaRPr>
          </a:p>
          <a:p>
            <a:pPr marL="342900" lvl="0" indent="-342900" defTabSz="342900">
              <a:lnSpc>
                <a:spcPct val="150000"/>
              </a:lnSpc>
              <a:buFont typeface="Wingdings" panose="05000000000000000000" pitchFamily="2" charset="2"/>
              <a:buChar char="Ø"/>
              <a:defRPr/>
            </a:pPr>
            <a:r>
              <a:rPr lang="en-US" altLang="zh-CN" sz="2000" b="1" kern="0" dirty="0">
                <a:solidFill>
                  <a:srgbClr val="071F65"/>
                </a:solidFill>
                <a:latin typeface="微软雅黑" pitchFamily="34" charset="-122"/>
                <a:ea typeface="微软雅黑" pitchFamily="34" charset="-122"/>
              </a:rPr>
              <a:t>fully-supervised methods</a:t>
            </a:r>
          </a:p>
          <a:p>
            <a:pPr indent="457200" defTabSz="342900">
              <a:lnSpc>
                <a:spcPct val="150000"/>
              </a:lnSpc>
              <a:defRPr/>
            </a:pPr>
            <a:r>
              <a:rPr lang="zh-CN" altLang="en-US" dirty="0">
                <a:latin typeface="微软雅黑" panose="020B0503020204020204" pitchFamily="34" charset="-122"/>
                <a:ea typeface="微软雅黑" panose="020B0503020204020204" pitchFamily="34" charset="-122"/>
              </a:rPr>
              <a:t>大多数显著性检测模型都使用大规模的像素级人类注释进行训练。这些全监督方法的成功得益于大量手动注释的数据。然而，对于一个任务来说，获得大尺度的像素级显著性标注是非常耗时的，并且需要大量密集的人类标记。此外，在详细标注（</a:t>
            </a:r>
            <a:r>
              <a:rPr lang="en-US" altLang="zh-CN" dirty="0">
                <a:latin typeface="微软雅黑" panose="020B0503020204020204" pitchFamily="34" charset="-122"/>
                <a:ea typeface="微软雅黑" panose="020B0503020204020204" pitchFamily="34" charset="-122"/>
              </a:rPr>
              <a:t>fine-labeled</a:t>
            </a:r>
            <a:r>
              <a:rPr lang="zh-CN" altLang="en-US" dirty="0">
                <a:latin typeface="微软雅黑" panose="020B0503020204020204" pitchFamily="34" charset="-122"/>
                <a:ea typeface="微软雅黑" panose="020B0503020204020204" pitchFamily="34" charset="-122"/>
              </a:rPr>
              <a:t>）的数据集上训练的模型往往会过拟合，并且通常很难推广到现实生活中的图像。因此，如何用较少的人类注释训练显著性检测模型成为一个日益热门的研究方向。</a:t>
            </a:r>
            <a:endParaRPr lang="en-US" altLang="zh-CN" dirty="0">
              <a:latin typeface="微软雅黑" panose="020B0503020204020204" pitchFamily="34" charset="-122"/>
              <a:ea typeface="微软雅黑" panose="020B0503020204020204" pitchFamily="34" charset="-122"/>
            </a:endParaRPr>
          </a:p>
          <a:p>
            <a:pPr marL="342900" lvl="0" indent="-342900" defTabSz="342900">
              <a:lnSpc>
                <a:spcPct val="150000"/>
              </a:lnSpc>
              <a:buFont typeface="Wingdings" panose="05000000000000000000" pitchFamily="2" charset="2"/>
              <a:buChar char="Ø"/>
              <a:defRPr/>
            </a:pPr>
            <a:r>
              <a:rPr lang="en-US" altLang="zh-CN" sz="2000" b="1" kern="0" dirty="0">
                <a:solidFill>
                  <a:srgbClr val="071F65"/>
                </a:solidFill>
                <a:latin typeface="微软雅黑" pitchFamily="34" charset="-122"/>
                <a:ea typeface="微软雅黑" pitchFamily="34" charset="-122"/>
              </a:rPr>
              <a:t>un-/weakly-supervised methods</a:t>
            </a:r>
          </a:p>
          <a:p>
            <a:pPr lvl="0" indent="457200" defTabSz="342900">
              <a:lnSpc>
                <a:spcPct val="150000"/>
              </a:lnSpc>
              <a:defRPr/>
            </a:pPr>
            <a:r>
              <a:rPr lang="zh-CN" altLang="en-US" dirty="0">
                <a:latin typeface="微软雅黑" panose="020B0503020204020204" pitchFamily="34" charset="-122"/>
                <a:ea typeface="微软雅黑" panose="020B0503020204020204" pitchFamily="34" charset="-122"/>
              </a:rPr>
              <a:t>为了摆脱手工标注的麻烦，一些显著性检测方法尝试使用图像级分类标签或由启发式非监督显著性检测方法生成的伪像素级显著性注释来预测显著性。</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255047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295037"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un-/weakly-supervised methods</a:t>
            </a:r>
          </a:p>
        </p:txBody>
      </p:sp>
      <p:sp>
        <p:nvSpPr>
          <p:cNvPr id="8" name="矩形 7">
            <a:extLst>
              <a:ext uri="{FF2B5EF4-FFF2-40B4-BE49-F238E27FC236}">
                <a16:creationId xmlns:a16="http://schemas.microsoft.com/office/drawing/2014/main" id="{5821EABE-CE55-4433-9FBF-770AB4FBAE0B}"/>
              </a:ext>
            </a:extLst>
          </p:cNvPr>
          <p:cNvSpPr/>
          <p:nvPr/>
        </p:nvSpPr>
        <p:spPr>
          <a:xfrm>
            <a:off x="622775" y="590834"/>
            <a:ext cx="10626862" cy="3459730"/>
          </a:xfrm>
          <a:prstGeom prst="rect">
            <a:avLst/>
          </a:prstGeom>
          <a:ln>
            <a:noFill/>
          </a:ln>
        </p:spPr>
        <p:txBody>
          <a:bodyPr wrap="square">
            <a:spAutoFit/>
          </a:bodyPr>
          <a:lstStyle/>
          <a:p>
            <a:pPr marL="342900" lvl="0" indent="-342900" defTabSz="342900">
              <a:lnSpc>
                <a:spcPct val="150000"/>
              </a:lnSpc>
              <a:buFont typeface="Wingdings" panose="05000000000000000000" pitchFamily="2" charset="2"/>
              <a:buChar char="Ø"/>
              <a:defRPr/>
            </a:pPr>
            <a:r>
              <a:rPr lang="en-US" altLang="zh-CN" sz="2000" b="1" kern="0" dirty="0">
                <a:solidFill>
                  <a:srgbClr val="071F65"/>
                </a:solidFill>
                <a:latin typeface="微软雅黑" pitchFamily="34" charset="-122"/>
                <a:ea typeface="微软雅黑" pitchFamily="34" charset="-122"/>
              </a:rPr>
              <a:t> Category-level supervision</a:t>
            </a:r>
          </a:p>
          <a:p>
            <a:pPr lvl="1" defTabSz="342900">
              <a:lnSpc>
                <a:spcPct val="150000"/>
              </a:lnSpc>
              <a:defRPr/>
            </a:pPr>
            <a:r>
              <a:rPr lang="zh-CN" altLang="en-US" dirty="0">
                <a:latin typeface="微软雅黑" panose="020B0503020204020204" pitchFamily="34" charset="-122"/>
                <a:ea typeface="微软雅黑" panose="020B0503020204020204" pitchFamily="34" charset="-122"/>
              </a:rPr>
              <a:t>研究表明，利用图像级标签训练的层次化深度特征具有对包含对象的区域进行定位的能力，这有望为检测场景中的显著对象提供有用的线索。因此，当前的大规模图像分类数据集也可用于训练深层</a:t>
            </a:r>
            <a:r>
              <a:rPr lang="en-US" altLang="zh-CN" dirty="0">
                <a:latin typeface="微软雅黑" panose="020B0503020204020204" pitchFamily="34" charset="-122"/>
                <a:ea typeface="微软雅黑" panose="020B0503020204020204" pitchFamily="34" charset="-122"/>
              </a:rPr>
              <a:t>SOD</a:t>
            </a:r>
            <a:r>
              <a:rPr lang="zh-CN" altLang="en-US" dirty="0">
                <a:latin typeface="微软雅黑" panose="020B0503020204020204" pitchFamily="34" charset="-122"/>
                <a:ea typeface="微软雅黑" panose="020B0503020204020204" pitchFamily="34" charset="-122"/>
              </a:rPr>
              <a:t>模型以定位显著对象。</a:t>
            </a:r>
            <a:r>
              <a:rPr lang="en-US" altLang="zh-CN" dirty="0">
                <a:latin typeface="微软雅黑" panose="020B0503020204020204" pitchFamily="34" charset="-122"/>
                <a:ea typeface="微软雅黑" panose="020B0503020204020204" pitchFamily="34" charset="-122"/>
              </a:rPr>
              <a:t> </a:t>
            </a:r>
          </a:p>
          <a:p>
            <a:pPr marL="342900" lvl="0" indent="-342900" defTabSz="342900">
              <a:lnSpc>
                <a:spcPct val="150000"/>
              </a:lnSpc>
              <a:buFont typeface="Wingdings" panose="05000000000000000000" pitchFamily="2" charset="2"/>
              <a:buChar char="Ø"/>
              <a:defRPr/>
            </a:pPr>
            <a:r>
              <a:rPr lang="en-US" altLang="zh-CN" sz="2000" b="1" kern="0" dirty="0">
                <a:solidFill>
                  <a:srgbClr val="071F65"/>
                </a:solidFill>
                <a:latin typeface="微软雅黑" pitchFamily="34" charset="-122"/>
                <a:ea typeface="微软雅黑" pitchFamily="34" charset="-122"/>
              </a:rPr>
              <a:t>Pseudo pixel-level supervision. </a:t>
            </a:r>
          </a:p>
          <a:p>
            <a:pPr lvl="1" defTabSz="342900">
              <a:lnSpc>
                <a:spcPct val="150000"/>
              </a:lnSpc>
              <a:defRPr/>
            </a:pPr>
            <a:r>
              <a:rPr lang="zh-CN" altLang="en-US" dirty="0">
                <a:latin typeface="微软雅黑" panose="020B0503020204020204" pitchFamily="34" charset="-122"/>
                <a:ea typeface="微软雅黑" panose="020B0503020204020204" pitchFamily="34" charset="-122"/>
              </a:rPr>
              <a:t>虽然信息丰富，但图像级标签太稀疏，无法产生精确的像素显著性分割。一些研究人员建议利用传统的非监督</a:t>
            </a:r>
            <a:r>
              <a:rPr lang="en-US" altLang="zh-CN" dirty="0">
                <a:latin typeface="微软雅黑" panose="020B0503020204020204" pitchFamily="34" charset="-122"/>
                <a:ea typeface="微软雅黑" panose="020B0503020204020204" pitchFamily="34" charset="-122"/>
              </a:rPr>
              <a:t>SOD</a:t>
            </a:r>
            <a:r>
              <a:rPr lang="zh-CN" altLang="en-US" dirty="0">
                <a:latin typeface="微软雅黑" panose="020B0503020204020204" pitchFamily="34" charset="-122"/>
                <a:ea typeface="微软雅黑" panose="020B0503020204020204" pitchFamily="34" charset="-122"/>
              </a:rPr>
              <a:t>方法或轮廓信息自动生成噪声显著性图，这些噪声显著性图被逐步重新定义，并用于提供更高像素级的监督，以训练更有效的深度</a:t>
            </a:r>
            <a:r>
              <a:rPr lang="en-US" altLang="zh-CN" dirty="0">
                <a:latin typeface="微软雅黑" panose="020B0503020204020204" pitchFamily="34" charset="-122"/>
                <a:ea typeface="微软雅黑" panose="020B0503020204020204" pitchFamily="34" charset="-122"/>
              </a:rPr>
              <a:t>SOD</a:t>
            </a:r>
            <a:r>
              <a:rPr lang="zh-CN" altLang="en-US" dirty="0">
                <a:latin typeface="微软雅黑" panose="020B0503020204020204" pitchFamily="34" charset="-122"/>
                <a:ea typeface="微软雅黑" panose="020B0503020204020204" pitchFamily="34" charset="-122"/>
              </a:rPr>
              <a:t>模型。</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14770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295037"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算法分类</a:t>
            </a:r>
            <a:r>
              <a:rPr kumimoji="0" lang="en-US" altLang="zh-CN"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rPr>
              <a:t>(</a:t>
            </a:r>
            <a:r>
              <a:rPr lang="en-US" altLang="zh-CN" sz="2667" dirty="0">
                <a:solidFill>
                  <a:prstClr val="white"/>
                </a:solidFill>
                <a:latin typeface="华文新魏" panose="02010800040101010101" pitchFamily="2" charset="-122"/>
                <a:ea typeface="华文新魏" panose="02010800040101010101" pitchFamily="2" charset="-122"/>
                <a:cs typeface="+mn-ea"/>
              </a:rPr>
              <a:t>Algorithm Taxonomy)</a:t>
            </a:r>
            <a:endParaRPr kumimoji="0" lang="zh-CN" altLang="en-US"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647941" y="574055"/>
            <a:ext cx="10526194" cy="5583388"/>
          </a:xfrm>
          <a:prstGeom prst="rect">
            <a:avLst/>
          </a:prstGeom>
          <a:ln>
            <a:noFill/>
          </a:ln>
        </p:spPr>
        <p:txBody>
          <a:bodyPr wrap="square">
            <a:spAutoFit/>
          </a:bodyPr>
          <a:lstStyle/>
          <a:p>
            <a:pPr defTabSz="342900">
              <a:lnSpc>
                <a:spcPct val="150000"/>
              </a:lnSpc>
              <a:defRPr/>
            </a:pPr>
            <a:r>
              <a:rPr lang="zh-CN" altLang="en-US" sz="2000" b="1" kern="0" dirty="0">
                <a:solidFill>
                  <a:srgbClr val="071F65"/>
                </a:solidFill>
                <a:latin typeface="微软雅黑" pitchFamily="34" charset="-122"/>
                <a:ea typeface="微软雅黑" pitchFamily="34" charset="-122"/>
              </a:rPr>
              <a:t>学习范式（</a:t>
            </a:r>
            <a:r>
              <a:rPr lang="en-US" altLang="zh-CN" sz="2000" b="1" kern="0" dirty="0">
                <a:solidFill>
                  <a:srgbClr val="071F65"/>
                </a:solidFill>
                <a:latin typeface="微软雅黑" pitchFamily="34" charset="-122"/>
                <a:ea typeface="微软雅黑" pitchFamily="34" charset="-122"/>
              </a:rPr>
              <a:t>Learning Paradigm</a:t>
            </a:r>
            <a:r>
              <a:rPr lang="zh-CN" altLang="en-US" sz="2000" b="1" kern="0" dirty="0">
                <a:solidFill>
                  <a:srgbClr val="071F65"/>
                </a:solidFill>
                <a:latin typeface="微软雅黑" pitchFamily="34" charset="-122"/>
                <a:ea typeface="微软雅黑" pitchFamily="34" charset="-122"/>
              </a:rPr>
              <a:t>）：</a:t>
            </a:r>
            <a:endParaRPr lang="en-US" altLang="zh-CN" sz="2000" b="1" kern="0" dirty="0">
              <a:solidFill>
                <a:srgbClr val="071F65"/>
              </a:solidFill>
              <a:latin typeface="微软雅黑" pitchFamily="34" charset="-122"/>
              <a:ea typeface="微软雅黑" pitchFamily="34" charset="-122"/>
            </a:endParaRPr>
          </a:p>
          <a:p>
            <a:pPr marL="342900" indent="-342900" defTabSz="342900">
              <a:lnSpc>
                <a:spcPct val="150000"/>
              </a:lnSpc>
              <a:buFont typeface="Wingdings" panose="05000000000000000000" pitchFamily="2" charset="2"/>
              <a:buChar char="Ø"/>
              <a:defRPr/>
            </a:pPr>
            <a:r>
              <a:rPr lang="zh-CN" altLang="en-US" sz="2000" b="1" kern="0" dirty="0">
                <a:solidFill>
                  <a:srgbClr val="071F65"/>
                </a:solidFill>
                <a:latin typeface="微软雅黑" pitchFamily="34" charset="-122"/>
                <a:ea typeface="微软雅黑" pitchFamily="34" charset="-122"/>
              </a:rPr>
              <a:t>单任务学习（</a:t>
            </a:r>
            <a:r>
              <a:rPr lang="en-US" altLang="zh-CN" sz="2000" b="1" kern="0" dirty="0">
                <a:solidFill>
                  <a:srgbClr val="071F65"/>
                </a:solidFill>
                <a:latin typeface="微软雅黑" pitchFamily="34" charset="-122"/>
                <a:ea typeface="微软雅黑" pitchFamily="34" charset="-122"/>
              </a:rPr>
              <a:t>single-task learning</a:t>
            </a:r>
            <a:r>
              <a:rPr lang="zh-CN" altLang="en-US" sz="2000" b="1" kern="0" dirty="0">
                <a:solidFill>
                  <a:srgbClr val="071F65"/>
                </a:solidFill>
                <a:latin typeface="微软雅黑" pitchFamily="34" charset="-122"/>
                <a:ea typeface="微软雅黑" pitchFamily="34" charset="-122"/>
              </a:rPr>
              <a:t>）</a:t>
            </a:r>
            <a:r>
              <a:rPr lang="en-US" altLang="zh-CN" sz="2000" b="1" kern="0" dirty="0">
                <a:solidFill>
                  <a:srgbClr val="071F65"/>
                </a:solidFill>
                <a:latin typeface="微软雅黑" pitchFamily="34" charset="-122"/>
                <a:ea typeface="微软雅黑" pitchFamily="34" charset="-122"/>
              </a:rPr>
              <a:t> </a:t>
            </a:r>
          </a:p>
          <a:p>
            <a:pPr indent="457200" defTabSz="342900">
              <a:lnSpc>
                <a:spcPct val="150000"/>
              </a:lnSpc>
              <a:defRPr/>
            </a:pPr>
            <a:r>
              <a:rPr lang="zh-CN" altLang="en-US" dirty="0">
                <a:latin typeface="微软雅黑" panose="020B0503020204020204" pitchFamily="34" charset="-122"/>
                <a:ea typeface="微软雅黑" panose="020B0503020204020204" pitchFamily="34" charset="-122"/>
              </a:rPr>
              <a:t>在机器学习中，标准方法是一次学习一个任务，即单任务学习。大多数显著性检测方法都属于这种学习范式的范畴。他们利用单一知识领域的监督来训练</a:t>
            </a:r>
            <a:r>
              <a:rPr lang="en-US" altLang="zh-CN" dirty="0">
                <a:latin typeface="微软雅黑" panose="020B0503020204020204" pitchFamily="34" charset="-122"/>
                <a:ea typeface="微软雅黑" panose="020B0503020204020204" pitchFamily="34" charset="-122"/>
              </a:rPr>
              <a:t>SOD</a:t>
            </a:r>
            <a:r>
              <a:rPr lang="zh-CN" altLang="en-US" dirty="0">
                <a:latin typeface="微软雅黑" panose="020B0503020204020204" pitchFamily="34" charset="-122"/>
                <a:ea typeface="微软雅黑" panose="020B0503020204020204" pitchFamily="34" charset="-122"/>
              </a:rPr>
              <a:t>模型。</a:t>
            </a:r>
            <a:endParaRPr lang="en-US" altLang="zh-CN" dirty="0">
              <a:latin typeface="微软雅黑" panose="020B0503020204020204" pitchFamily="34" charset="-122"/>
              <a:ea typeface="微软雅黑" panose="020B0503020204020204" pitchFamily="34" charset="-122"/>
            </a:endParaRPr>
          </a:p>
          <a:p>
            <a:pPr marL="342900" indent="-342900" defTabSz="342900">
              <a:lnSpc>
                <a:spcPct val="150000"/>
              </a:lnSpc>
              <a:buFont typeface="Wingdings" panose="05000000000000000000" pitchFamily="2" charset="2"/>
              <a:buChar char="Ø"/>
              <a:defRPr/>
            </a:pPr>
            <a:r>
              <a:rPr lang="zh-CN" altLang="en-US" sz="2000" b="1" kern="0" dirty="0">
                <a:solidFill>
                  <a:srgbClr val="071F65"/>
                </a:solidFill>
                <a:latin typeface="微软雅黑" pitchFamily="34" charset="-122"/>
                <a:ea typeface="微软雅黑" pitchFamily="34" charset="-122"/>
              </a:rPr>
              <a:t>多任务学习（</a:t>
            </a:r>
            <a:r>
              <a:rPr lang="en-US" altLang="zh-CN" sz="2000" b="1" kern="0" dirty="0">
                <a:solidFill>
                  <a:srgbClr val="071F65"/>
                </a:solidFill>
                <a:latin typeface="微软雅黑" pitchFamily="34" charset="-122"/>
                <a:ea typeface="微软雅黑" pitchFamily="34" charset="-122"/>
              </a:rPr>
              <a:t>multi-task learning</a:t>
            </a:r>
            <a:r>
              <a:rPr lang="zh-CN" altLang="en-US" sz="2000" b="1" kern="0" dirty="0">
                <a:solidFill>
                  <a:srgbClr val="071F65"/>
                </a:solidFill>
                <a:latin typeface="微软雅黑" pitchFamily="34" charset="-122"/>
                <a:ea typeface="微软雅黑" pitchFamily="34" charset="-122"/>
              </a:rPr>
              <a:t>）</a:t>
            </a:r>
            <a:r>
              <a:rPr lang="en-US" altLang="zh-CN" sz="2000" b="1" kern="0" dirty="0">
                <a:solidFill>
                  <a:srgbClr val="071F65"/>
                </a:solidFill>
                <a:latin typeface="微软雅黑" pitchFamily="34" charset="-122"/>
                <a:ea typeface="微软雅黑" pitchFamily="34" charset="-122"/>
              </a:rPr>
              <a:t> </a:t>
            </a:r>
          </a:p>
          <a:p>
            <a:pPr indent="457200" algn="just" defTabSz="342900">
              <a:lnSpc>
                <a:spcPct val="150000"/>
              </a:lnSpc>
              <a:defRPr/>
            </a:pPr>
            <a:r>
              <a:rPr lang="zh-CN" altLang="en-US" dirty="0">
                <a:latin typeface="微软雅黑" panose="020B0503020204020204" pitchFamily="34" charset="-122"/>
                <a:ea typeface="微软雅黑" panose="020B0503020204020204" pitchFamily="34" charset="-122"/>
              </a:rPr>
              <a:t>多任务学习受人类学习过程的启发，在这个过程中，从相关任务中学到的知识可以用来帮助学习一个新任务，目的是同时学习多个相关任务。通过融合相关任务额外训练信号的领域特定信息，提高了模型的泛化能力。任务间的样本共享也缓解了训练参数化模型所需的数据不足。</a:t>
            </a:r>
            <a:endParaRPr lang="en-US" altLang="zh-CN" dirty="0">
              <a:latin typeface="微软雅黑" panose="020B0503020204020204" pitchFamily="34" charset="-122"/>
              <a:ea typeface="微软雅黑" panose="020B0503020204020204" pitchFamily="34" charset="-122"/>
            </a:endParaRPr>
          </a:p>
          <a:p>
            <a:pPr marL="800100" lvl="1" indent="-342900" algn="just" defTabSz="342900">
              <a:lnSpc>
                <a:spcPct val="150000"/>
              </a:lnSpc>
              <a:buFont typeface="+mj-lt"/>
              <a:buAutoNum type="alphaLcParenR"/>
              <a:defRPr/>
            </a:pPr>
            <a:r>
              <a:rPr lang="zh-CN" altLang="en-US" dirty="0">
                <a:latin typeface="微软雅黑" panose="020B0503020204020204" pitchFamily="34" charset="-122"/>
                <a:ea typeface="微软雅黑" panose="020B0503020204020204" pitchFamily="34" charset="-122"/>
              </a:rPr>
              <a:t>一些基于多任务学习的显著性检测方法在同一体系结构上串联训练不同的任务；</a:t>
            </a:r>
            <a:endParaRPr lang="en-US" altLang="zh-CN" dirty="0">
              <a:latin typeface="微软雅黑" panose="020B0503020204020204" pitchFamily="34" charset="-122"/>
              <a:ea typeface="微软雅黑" panose="020B0503020204020204" pitchFamily="34" charset="-122"/>
            </a:endParaRPr>
          </a:p>
          <a:p>
            <a:pPr marL="800100" lvl="1" indent="-342900" algn="just" defTabSz="342900">
              <a:lnSpc>
                <a:spcPct val="150000"/>
              </a:lnSpc>
              <a:buFont typeface="+mj-lt"/>
              <a:buAutoNum type="alphaLcParenR"/>
              <a:defRPr/>
            </a:pPr>
            <a:r>
              <a:rPr lang="zh-CN" altLang="en-US" dirty="0">
                <a:latin typeface="微软雅黑" panose="020B0503020204020204" pitchFamily="34" charset="-122"/>
                <a:ea typeface="微软雅黑" panose="020B0503020204020204" pitchFamily="34" charset="-122"/>
              </a:rPr>
              <a:t>一些方法通过将不同的目标项合并到损失函数中同时学习多领域知识；</a:t>
            </a:r>
            <a:endParaRPr lang="en-US" altLang="zh-CN" dirty="0">
              <a:latin typeface="微软雅黑" panose="020B0503020204020204" pitchFamily="34" charset="-122"/>
              <a:ea typeface="微软雅黑" panose="020B0503020204020204" pitchFamily="34" charset="-122"/>
            </a:endParaRPr>
          </a:p>
          <a:p>
            <a:pPr marL="800100" lvl="1" indent="-342900" algn="just" defTabSz="342900">
              <a:lnSpc>
                <a:spcPct val="150000"/>
              </a:lnSpc>
              <a:buFont typeface="+mj-lt"/>
              <a:buAutoNum type="alphaLcParenR"/>
              <a:defRPr/>
            </a:pPr>
            <a:r>
              <a:rPr lang="zh-CN" altLang="en-US" dirty="0">
                <a:latin typeface="微软雅黑" panose="020B0503020204020204" pitchFamily="34" charset="-122"/>
                <a:ea typeface="微软雅黑" panose="020B0503020204020204" pitchFamily="34" charset="-122"/>
              </a:rPr>
              <a:t>一些方法则利用了一种网络结构，其中底层是共享的，而顶层是任务专用的。</a:t>
            </a:r>
            <a:endParaRPr lang="en-US" altLang="zh-CN" dirty="0">
              <a:latin typeface="微软雅黑" panose="020B0503020204020204" pitchFamily="34" charset="-122"/>
              <a:ea typeface="微软雅黑" panose="020B0503020204020204" pitchFamily="34" charset="-122"/>
            </a:endParaRPr>
          </a:p>
          <a:p>
            <a:pPr indent="457200" algn="just" defTabSz="342900">
              <a:lnSpc>
                <a:spcPct val="150000"/>
              </a:lnSpc>
              <a:defRPr/>
            </a:pPr>
            <a:r>
              <a:rPr lang="zh-CN" altLang="en-US" dirty="0">
                <a:latin typeface="微软雅黑" panose="020B0503020204020204" pitchFamily="34" charset="-122"/>
                <a:ea typeface="微软雅黑" panose="020B0503020204020204" pitchFamily="34" charset="-122"/>
              </a:rPr>
              <a:t>当前基于多任务学习的显著性检测模型通常使用眼动点预测、图像分类、噪声模式学习、语义分割和轮廓检测等任务进行训练。协同特征表示的学习提高了两种任务的泛化能力和性能。</a:t>
            </a:r>
            <a:endParaRPr lang="en-US" altLang="zh-CN" b="1" kern="0" dirty="0">
              <a:solidFill>
                <a:srgbClr val="071F6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0688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078371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 Simple Pooling-Based Design for Real-Time Salient Object Detection</a:t>
            </a:r>
          </a:p>
        </p:txBody>
      </p:sp>
      <p:sp>
        <p:nvSpPr>
          <p:cNvPr id="5" name="矩形 4">
            <a:extLst>
              <a:ext uri="{FF2B5EF4-FFF2-40B4-BE49-F238E27FC236}">
                <a16:creationId xmlns:a16="http://schemas.microsoft.com/office/drawing/2014/main" id="{258CD08A-3CE7-452D-83B1-155EDC87F1B7}"/>
              </a:ext>
            </a:extLst>
          </p:cNvPr>
          <p:cNvSpPr/>
          <p:nvPr/>
        </p:nvSpPr>
        <p:spPr>
          <a:xfrm>
            <a:off x="1457300" y="809285"/>
            <a:ext cx="9277400" cy="1077218"/>
          </a:xfrm>
          <a:prstGeom prst="rect">
            <a:avLst/>
          </a:prstGeom>
          <a:noFill/>
        </p:spPr>
        <p:txBody>
          <a:bodyPr wrap="square" lIns="91440" tIns="45720" rIns="91440" bIns="45720">
            <a:spAutoFit/>
          </a:bodyPr>
          <a:lstStyle/>
          <a:p>
            <a:pPr lvl="0" algn="ctr"/>
            <a:r>
              <a:rPr lang="en-US" altLang="zh-CN" sz="3200" dirty="0">
                <a:ln w="0"/>
                <a:solidFill>
                  <a:srgbClr val="002060"/>
                </a:solidFill>
                <a:effectLst>
                  <a:outerShdw blurRad="38100" dist="25400" dir="5400000" algn="ctr" rotWithShape="0">
                    <a:srgbClr val="6E747A">
                      <a:alpha val="43000"/>
                    </a:srgbClr>
                  </a:outerShdw>
                </a:effectLst>
              </a:rPr>
              <a:t>A Simple Pooling-Based Design for Real-Time Salient Object Detection</a:t>
            </a:r>
          </a:p>
        </p:txBody>
      </p:sp>
      <p:sp>
        <p:nvSpPr>
          <p:cNvPr id="2" name="文本框 1">
            <a:extLst>
              <a:ext uri="{FF2B5EF4-FFF2-40B4-BE49-F238E27FC236}">
                <a16:creationId xmlns:a16="http://schemas.microsoft.com/office/drawing/2014/main" id="{D81FF824-9392-4514-83BA-03A33D58A66A}"/>
              </a:ext>
            </a:extLst>
          </p:cNvPr>
          <p:cNvSpPr txBox="1"/>
          <p:nvPr/>
        </p:nvSpPr>
        <p:spPr>
          <a:xfrm>
            <a:off x="2466131" y="1872182"/>
            <a:ext cx="7440888" cy="369332"/>
          </a:xfrm>
          <a:prstGeom prst="rect">
            <a:avLst/>
          </a:prstGeom>
          <a:noFill/>
        </p:spPr>
        <p:txBody>
          <a:bodyPr wrap="square" rtlCol="0">
            <a:spAutoFit/>
          </a:bodyPr>
          <a:lstStyle/>
          <a:p>
            <a:pPr lvl="0"/>
            <a:r>
              <a:rPr lang="en-US" altLang="zh-CN" dirty="0">
                <a:solidFill>
                  <a:prstClr val="black"/>
                </a:solidFill>
              </a:rPr>
              <a:t>Jiang-Jiang Liu </a:t>
            </a:r>
            <a:r>
              <a:rPr lang="en-US" altLang="zh-CN" dirty="0" err="1">
                <a:solidFill>
                  <a:prstClr val="black"/>
                </a:solidFill>
              </a:rPr>
              <a:t>Qibin</a:t>
            </a:r>
            <a:r>
              <a:rPr lang="en-US" altLang="zh-CN" dirty="0">
                <a:solidFill>
                  <a:prstClr val="black"/>
                </a:solidFill>
              </a:rPr>
              <a:t> Hou Ming-Ming Cheng </a:t>
            </a:r>
            <a:r>
              <a:rPr lang="en-US" altLang="zh-CN" dirty="0" err="1">
                <a:solidFill>
                  <a:prstClr val="black"/>
                </a:solidFill>
              </a:rPr>
              <a:t>Jiashi</a:t>
            </a:r>
            <a:r>
              <a:rPr lang="en-US" altLang="zh-CN" dirty="0">
                <a:solidFill>
                  <a:prstClr val="black"/>
                </a:solidFill>
              </a:rPr>
              <a:t> Feng </a:t>
            </a:r>
            <a:r>
              <a:rPr lang="en-US" altLang="zh-CN" dirty="0" err="1">
                <a:solidFill>
                  <a:prstClr val="black"/>
                </a:solidFill>
              </a:rPr>
              <a:t>Jianmin</a:t>
            </a:r>
            <a:r>
              <a:rPr lang="en-US" altLang="zh-CN" dirty="0">
                <a:solidFill>
                  <a:prstClr val="black"/>
                </a:solidFill>
              </a:rPr>
              <a:t> Jiang</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1BB70DC9-6146-4ECF-8CFB-C49BE683033F}"/>
              </a:ext>
            </a:extLst>
          </p:cNvPr>
          <p:cNvSpPr/>
          <p:nvPr/>
        </p:nvSpPr>
        <p:spPr>
          <a:xfrm>
            <a:off x="4110684" y="2323744"/>
            <a:ext cx="4151783" cy="369332"/>
          </a:xfrm>
          <a:prstGeom prst="rect">
            <a:avLst/>
          </a:prstGeom>
        </p:spPr>
        <p:txBody>
          <a:bodyPr wrap="square">
            <a:spAutoFit/>
          </a:bodyPr>
          <a:lstStyle/>
          <a:p>
            <a:pPr algn="ctr"/>
            <a:r>
              <a:rPr lang="en-US" altLang="zh-CN" dirty="0"/>
              <a:t>CVPR2019</a:t>
            </a:r>
            <a:endParaRPr lang="en-US" altLang="zh-CN" sz="1600" dirty="0"/>
          </a:p>
        </p:txBody>
      </p:sp>
      <p:pic>
        <p:nvPicPr>
          <p:cNvPr id="3" name="图片 2">
            <a:extLst>
              <a:ext uri="{FF2B5EF4-FFF2-40B4-BE49-F238E27FC236}">
                <a16:creationId xmlns:a16="http://schemas.microsoft.com/office/drawing/2014/main" id="{0EF49300-7637-4D22-B214-F4C7E0F60F5E}"/>
              </a:ext>
            </a:extLst>
          </p:cNvPr>
          <p:cNvPicPr>
            <a:picLocks noChangeAspect="1"/>
          </p:cNvPicPr>
          <p:nvPr/>
        </p:nvPicPr>
        <p:blipFill>
          <a:blip r:embed="rId3"/>
          <a:stretch>
            <a:fillRect/>
          </a:stretch>
        </p:blipFill>
        <p:spPr>
          <a:xfrm>
            <a:off x="9108101" y="4853179"/>
            <a:ext cx="2774322" cy="1843504"/>
          </a:xfrm>
          <a:prstGeom prst="rect">
            <a:avLst/>
          </a:prstGeom>
        </p:spPr>
      </p:pic>
      <p:sp>
        <p:nvSpPr>
          <p:cNvPr id="11" name="文本框 10">
            <a:extLst>
              <a:ext uri="{FF2B5EF4-FFF2-40B4-BE49-F238E27FC236}">
                <a16:creationId xmlns:a16="http://schemas.microsoft.com/office/drawing/2014/main" id="{2F68917A-C270-48EB-BA7C-15E85C0C34D8}"/>
              </a:ext>
            </a:extLst>
          </p:cNvPr>
          <p:cNvSpPr txBox="1"/>
          <p:nvPr/>
        </p:nvSpPr>
        <p:spPr>
          <a:xfrm>
            <a:off x="309577" y="2539434"/>
            <a:ext cx="10702053" cy="2167068"/>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较浅的层通常具有较大的空间尺寸，并保留丰富、详细的低层信息，而较深的层则包含更多的高层语义知识，更能准确定位突出对象的位置。基于</a:t>
            </a:r>
            <a:r>
              <a:rPr lang="en-US" altLang="zh-CN"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形的网络结构受到最广泛的关注，但还有很大的改进空间：</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形结构中，高层语义信息被逐步传输到较浅的层，在这个过程中较深层捕获的位置信息被逐渐稀释。</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的感受野尺寸与其层深度不成正比。</a:t>
            </a:r>
          </a:p>
        </p:txBody>
      </p:sp>
    </p:spTree>
    <p:extLst>
      <p:ext uri="{BB962C8B-B14F-4D97-AF65-F5344CB8AC3E}">
        <p14:creationId xmlns:p14="http://schemas.microsoft.com/office/powerpoint/2010/main" val="15370349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078371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 Simple Pooling-Based Design for Real-Time Salient Object Detection</a:t>
            </a:r>
          </a:p>
        </p:txBody>
      </p:sp>
      <p:sp>
        <p:nvSpPr>
          <p:cNvPr id="11" name="文本框 10">
            <a:extLst>
              <a:ext uri="{FF2B5EF4-FFF2-40B4-BE49-F238E27FC236}">
                <a16:creationId xmlns:a16="http://schemas.microsoft.com/office/drawing/2014/main" id="{A98B74A9-93D8-4309-80F8-D0A95FE36924}"/>
              </a:ext>
            </a:extLst>
          </p:cNvPr>
          <p:cNvSpPr txBox="1"/>
          <p:nvPr/>
        </p:nvSpPr>
        <p:spPr>
          <a:xfrm>
            <a:off x="655782" y="846434"/>
            <a:ext cx="10702053" cy="3413563"/>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主要贡献：</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本文研究如何通过扩展池化技术在</a:t>
            </a:r>
            <a:r>
              <a:rPr lang="en-US" altLang="zh-CN"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形网络架构中的作用来解决这些问题，本文主要提出以下两个模块：</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global guidance module (GGM)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GGM</a:t>
            </a:r>
            <a:r>
              <a:rPr lang="zh-CN" altLang="en-US" dirty="0">
                <a:latin typeface="微软雅黑" panose="020B0503020204020204" pitchFamily="34" charset="-122"/>
                <a:ea typeface="微软雅黑" panose="020B0503020204020204" pitchFamily="34" charset="-122"/>
              </a:rPr>
              <a:t>旨在为不同特征层提供潜在显著目标的位置信息，包含一个金字塔池化模块</a:t>
            </a:r>
            <a:r>
              <a:rPr lang="en-US" altLang="zh-CN" dirty="0">
                <a:latin typeface="微软雅黑" panose="020B0503020204020204" pitchFamily="34" charset="-122"/>
                <a:ea typeface="微软雅黑" panose="020B0503020204020204" pitchFamily="34" charset="-122"/>
              </a:rPr>
              <a:t>pyramid pooling module(PPM)</a:t>
            </a:r>
            <a:r>
              <a:rPr lang="zh-CN" altLang="en-US" dirty="0">
                <a:latin typeface="微软雅黑" panose="020B0503020204020204" pitchFamily="34" charset="-122"/>
                <a:ea typeface="微软雅黑" panose="020B0503020204020204" pitchFamily="34" charset="-122"/>
              </a:rPr>
              <a:t>和一系列全局引导流</a:t>
            </a:r>
            <a:r>
              <a:rPr lang="en-US" altLang="zh-CN" dirty="0">
                <a:latin typeface="微软雅黑" panose="020B0503020204020204" pitchFamily="34" charset="-122"/>
                <a:ea typeface="微软雅黑" panose="020B0503020204020204" pitchFamily="34" charset="-122"/>
              </a:rPr>
              <a:t>global guiding ﬂows(GGFs)</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mj-lt"/>
              <a:buAutoNum type="alphaLcParenR"/>
            </a:pPr>
            <a:r>
              <a:rPr lang="en-US" altLang="zh-CN" dirty="0">
                <a:latin typeface="微软雅黑" panose="020B0503020204020204" pitchFamily="34" charset="-122"/>
                <a:ea typeface="微软雅黑" panose="020B0503020204020204" pitchFamily="34" charset="-122"/>
              </a:rPr>
              <a:t>PPM</a:t>
            </a:r>
            <a:r>
              <a:rPr lang="zh-CN" altLang="en-US" dirty="0">
                <a:latin typeface="微软雅黑" panose="020B0503020204020204" pitchFamily="34" charset="-122"/>
                <a:ea typeface="微软雅黑" panose="020B0503020204020204" pitchFamily="34" charset="-122"/>
              </a:rPr>
              <a:t>被放置在主干网络的顶部，以捕获显著性目标全局位置信息</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mj-lt"/>
              <a:buAutoNum type="alphaLcParenR"/>
            </a:pPr>
            <a:r>
              <a:rPr lang="zh-CN" altLang="en-US" dirty="0">
                <a:latin typeface="微软雅黑" panose="020B0503020204020204" pitchFamily="34" charset="-122"/>
                <a:ea typeface="微软雅黑" panose="020B0503020204020204" pitchFamily="34" charset="-122"/>
              </a:rPr>
              <a:t>通过引入</a:t>
            </a:r>
            <a:r>
              <a:rPr lang="en-US" altLang="zh-CN" dirty="0">
                <a:latin typeface="微软雅黑" panose="020B0503020204020204" pitchFamily="34" charset="-122"/>
                <a:ea typeface="微软雅黑" panose="020B0503020204020204" pitchFamily="34" charset="-122"/>
              </a:rPr>
              <a:t>GGFs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PPM</a:t>
            </a:r>
            <a:r>
              <a:rPr lang="zh-CN" altLang="en-US" dirty="0">
                <a:latin typeface="微软雅黑" panose="020B0503020204020204" pitchFamily="34" charset="-122"/>
                <a:ea typeface="微软雅黑" panose="020B0503020204020204" pitchFamily="34" charset="-122"/>
              </a:rPr>
              <a:t>所收集的高层语义信息可以传递到各个金字塔层次的特征图中，弥补了</a:t>
            </a:r>
            <a:r>
              <a:rPr lang="en-US" altLang="zh-CN"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形网络自顶向下高层语义信号逐渐淡化的缺点。</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feature aggregation module (FAM)</a:t>
            </a:r>
            <a:r>
              <a:rPr lang="zh-CN" altLang="en-US" dirty="0">
                <a:latin typeface="微软雅黑" panose="020B0503020204020204" pitchFamily="34" charset="-122"/>
                <a:ea typeface="微软雅黑" panose="020B0503020204020204" pitchFamily="34" charset="-122"/>
              </a:rPr>
              <a:t>：使粗层次语义信息与自上而下路径的精细层次特征很好地融合。</a:t>
            </a:r>
          </a:p>
        </p:txBody>
      </p:sp>
    </p:spTree>
    <p:extLst>
      <p:ext uri="{BB962C8B-B14F-4D97-AF65-F5344CB8AC3E}">
        <p14:creationId xmlns:p14="http://schemas.microsoft.com/office/powerpoint/2010/main" val="37108006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078371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 Simple Pooling-Based Design for Real-Time Salient Object Detection</a:t>
            </a:r>
          </a:p>
        </p:txBody>
      </p:sp>
      <p:pic>
        <p:nvPicPr>
          <p:cNvPr id="2" name="图片 1">
            <a:extLst>
              <a:ext uri="{FF2B5EF4-FFF2-40B4-BE49-F238E27FC236}">
                <a16:creationId xmlns:a16="http://schemas.microsoft.com/office/drawing/2014/main" id="{330888E0-F399-4DEE-B562-342839F15E23}"/>
              </a:ext>
            </a:extLst>
          </p:cNvPr>
          <p:cNvPicPr>
            <a:picLocks noChangeAspect="1"/>
          </p:cNvPicPr>
          <p:nvPr/>
        </p:nvPicPr>
        <p:blipFill>
          <a:blip r:embed="rId3"/>
          <a:stretch>
            <a:fillRect/>
          </a:stretch>
        </p:blipFill>
        <p:spPr>
          <a:xfrm>
            <a:off x="613626" y="1846757"/>
            <a:ext cx="11175517" cy="4148316"/>
          </a:xfrm>
          <a:prstGeom prst="rect">
            <a:avLst/>
          </a:prstGeom>
        </p:spPr>
      </p:pic>
      <p:sp>
        <p:nvSpPr>
          <p:cNvPr id="3" name="矩形 2">
            <a:extLst>
              <a:ext uri="{FF2B5EF4-FFF2-40B4-BE49-F238E27FC236}">
                <a16:creationId xmlns:a16="http://schemas.microsoft.com/office/drawing/2014/main" id="{42F1CA18-0ECF-4675-88F1-D8EBDE98767D}"/>
              </a:ext>
            </a:extLst>
          </p:cNvPr>
          <p:cNvSpPr/>
          <p:nvPr/>
        </p:nvSpPr>
        <p:spPr>
          <a:xfrm>
            <a:off x="641935" y="921999"/>
            <a:ext cx="1467068" cy="505523"/>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网络结构：</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457057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078371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 Simple Pooling-Based Design for Real-Time Salient Object Detection</a:t>
            </a:r>
          </a:p>
        </p:txBody>
      </p:sp>
      <p:sp>
        <p:nvSpPr>
          <p:cNvPr id="3" name="矩形 2">
            <a:extLst>
              <a:ext uri="{FF2B5EF4-FFF2-40B4-BE49-F238E27FC236}">
                <a16:creationId xmlns:a16="http://schemas.microsoft.com/office/drawing/2014/main" id="{42F1CA18-0ECF-4675-88F1-D8EBDE98767D}"/>
              </a:ext>
            </a:extLst>
          </p:cNvPr>
          <p:cNvSpPr/>
          <p:nvPr/>
        </p:nvSpPr>
        <p:spPr>
          <a:xfrm>
            <a:off x="641935" y="921999"/>
            <a:ext cx="3326552" cy="505523"/>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Global Guidance Module</a:t>
            </a:r>
            <a:r>
              <a:rPr lang="zh-CN" altLang="en-US" sz="2000" b="1" kern="0" dirty="0">
                <a:solidFill>
                  <a:srgbClr val="071F65"/>
                </a:solidFill>
                <a:cs typeface="+mn-ea"/>
                <a:sym typeface="+mn-lt"/>
              </a:rPr>
              <a:t>：</a:t>
            </a:r>
            <a:endParaRPr lang="en-US" altLang="zh-CN" sz="20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ED700B2-D467-496B-A0FB-CD6BAEBC8256}"/>
              </a:ext>
            </a:extLst>
          </p:cNvPr>
          <p:cNvSpPr/>
          <p:nvPr/>
        </p:nvSpPr>
        <p:spPr>
          <a:xfrm>
            <a:off x="736459" y="1427522"/>
            <a:ext cx="10480890" cy="1200329"/>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高层语义信息传播到较浅的层的过程中会被逐渐稀释，鉴于自上而下的路径中缺乏高层次特征图的语义信息，我们引入了一个</a:t>
            </a:r>
            <a:r>
              <a:rPr lang="en-US" altLang="zh-CN" dirty="0">
                <a:latin typeface="微软雅黑" panose="020B0503020204020204" pitchFamily="34" charset="-122"/>
                <a:ea typeface="微软雅黑" panose="020B0503020204020204" pitchFamily="34" charset="-122"/>
              </a:rPr>
              <a:t>Global Guidance Module</a:t>
            </a:r>
            <a:r>
              <a:rPr lang="zh-CN" altLang="en-US" dirty="0">
                <a:latin typeface="微软雅黑" panose="020B0503020204020204" pitchFamily="34" charset="-122"/>
                <a:ea typeface="微软雅黑" panose="020B0503020204020204" pitchFamily="34" charset="-122"/>
              </a:rPr>
              <a:t>，其中包含一个金字塔池化模块</a:t>
            </a:r>
            <a:r>
              <a:rPr lang="en-US" altLang="zh-CN" dirty="0">
                <a:latin typeface="微软雅黑" panose="020B0503020204020204" pitchFamily="34" charset="-122"/>
                <a:ea typeface="微软雅黑" panose="020B0503020204020204" pitchFamily="34" charset="-122"/>
              </a:rPr>
              <a:t>pyramid pooling module(PPM)</a:t>
            </a:r>
            <a:r>
              <a:rPr lang="zh-CN" altLang="en-US" dirty="0">
                <a:latin typeface="微软雅黑" panose="020B0503020204020204" pitchFamily="34" charset="-122"/>
                <a:ea typeface="微软雅黑" panose="020B0503020204020204" pitchFamily="34" charset="-122"/>
              </a:rPr>
              <a:t>和一系列全局引导流</a:t>
            </a:r>
            <a:r>
              <a:rPr lang="en-US" altLang="zh-CN" dirty="0">
                <a:latin typeface="微软雅黑" panose="020B0503020204020204" pitchFamily="34" charset="-122"/>
                <a:ea typeface="微软雅黑" panose="020B0503020204020204" pitchFamily="34" charset="-122"/>
              </a:rPr>
              <a:t>global guiding ﬂows(GGFs)</a:t>
            </a:r>
            <a:r>
              <a:rPr lang="zh-CN" altLang="en-US" dirty="0">
                <a:latin typeface="微软雅黑" panose="020B0503020204020204" pitchFamily="34" charset="-122"/>
                <a:ea typeface="微软雅黑" panose="020B0503020204020204" pitchFamily="34" charset="-122"/>
              </a:rPr>
              <a:t>，以明确地使每一级的特征映射都知道显著对象的位置。</a:t>
            </a:r>
          </a:p>
        </p:txBody>
      </p:sp>
      <p:pic>
        <p:nvPicPr>
          <p:cNvPr id="9" name="图片 8">
            <a:extLst>
              <a:ext uri="{FF2B5EF4-FFF2-40B4-BE49-F238E27FC236}">
                <a16:creationId xmlns:a16="http://schemas.microsoft.com/office/drawing/2014/main" id="{0B37E730-9721-439B-8FE9-4FF730AF7418}"/>
              </a:ext>
            </a:extLst>
          </p:cNvPr>
          <p:cNvPicPr>
            <a:picLocks noChangeAspect="1"/>
          </p:cNvPicPr>
          <p:nvPr/>
        </p:nvPicPr>
        <p:blipFill>
          <a:blip r:embed="rId3"/>
          <a:stretch>
            <a:fillRect/>
          </a:stretch>
        </p:blipFill>
        <p:spPr>
          <a:xfrm>
            <a:off x="2124075" y="3133374"/>
            <a:ext cx="8607793" cy="3195185"/>
          </a:xfrm>
          <a:prstGeom prst="rect">
            <a:avLst/>
          </a:prstGeom>
        </p:spPr>
      </p:pic>
    </p:spTree>
    <p:extLst>
      <p:ext uri="{BB962C8B-B14F-4D97-AF65-F5344CB8AC3E}">
        <p14:creationId xmlns:p14="http://schemas.microsoft.com/office/powerpoint/2010/main" val="4878218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078371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 Simple Pooling-Based Design for Real-Time Salient Object Detection</a:t>
            </a:r>
          </a:p>
        </p:txBody>
      </p:sp>
      <p:sp>
        <p:nvSpPr>
          <p:cNvPr id="3" name="矩形 2">
            <a:extLst>
              <a:ext uri="{FF2B5EF4-FFF2-40B4-BE49-F238E27FC236}">
                <a16:creationId xmlns:a16="http://schemas.microsoft.com/office/drawing/2014/main" id="{42F1CA18-0ECF-4675-88F1-D8EBDE98767D}"/>
              </a:ext>
            </a:extLst>
          </p:cNvPr>
          <p:cNvSpPr/>
          <p:nvPr/>
        </p:nvSpPr>
        <p:spPr>
          <a:xfrm>
            <a:off x="641935" y="921999"/>
            <a:ext cx="3326552" cy="505523"/>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Global Guidance Module</a:t>
            </a:r>
            <a:r>
              <a:rPr lang="zh-CN" altLang="en-US" sz="2000" b="1" kern="0" dirty="0">
                <a:solidFill>
                  <a:srgbClr val="071F65"/>
                </a:solidFill>
                <a:cs typeface="+mn-ea"/>
                <a:sym typeface="+mn-lt"/>
              </a:rPr>
              <a:t>：</a:t>
            </a:r>
            <a:endParaRPr lang="en-US" altLang="zh-CN" sz="20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ED700B2-D467-496B-A0FB-CD6BAEBC8256}"/>
              </a:ext>
            </a:extLst>
          </p:cNvPr>
          <p:cNvSpPr/>
          <p:nvPr/>
        </p:nvSpPr>
        <p:spPr>
          <a:xfrm>
            <a:off x="736459" y="1427522"/>
            <a:ext cx="10480890" cy="646331"/>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的经验接收域比理论接收域小得多，尤其是在较深层，因此整个网络的感受域不足以捕获输入图像的全局信息。其直接影响是，只能发现显著目标的一部分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如图</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endParaRPr lang="zh-CN" altLang="en-US" dirty="0"/>
          </a:p>
        </p:txBody>
      </p:sp>
      <p:pic>
        <p:nvPicPr>
          <p:cNvPr id="2" name="图片 1">
            <a:extLst>
              <a:ext uri="{FF2B5EF4-FFF2-40B4-BE49-F238E27FC236}">
                <a16:creationId xmlns:a16="http://schemas.microsoft.com/office/drawing/2014/main" id="{12AA49F1-207F-428E-915E-824662F4886F}"/>
              </a:ext>
            </a:extLst>
          </p:cNvPr>
          <p:cNvPicPr>
            <a:picLocks noChangeAspect="1"/>
          </p:cNvPicPr>
          <p:nvPr/>
        </p:nvPicPr>
        <p:blipFill>
          <a:blip r:embed="rId3"/>
          <a:stretch>
            <a:fillRect/>
          </a:stretch>
        </p:blipFill>
        <p:spPr>
          <a:xfrm>
            <a:off x="3170163" y="2288156"/>
            <a:ext cx="6345977" cy="3777691"/>
          </a:xfrm>
          <a:prstGeom prst="rect">
            <a:avLst/>
          </a:prstGeom>
        </p:spPr>
      </p:pic>
      <p:sp>
        <p:nvSpPr>
          <p:cNvPr id="8" name="矩形 7">
            <a:extLst>
              <a:ext uri="{FF2B5EF4-FFF2-40B4-BE49-F238E27FC236}">
                <a16:creationId xmlns:a16="http://schemas.microsoft.com/office/drawing/2014/main" id="{E6EC5170-24EC-43FC-AAEE-40EF2F6BC756}"/>
              </a:ext>
            </a:extLst>
          </p:cNvPr>
          <p:cNvSpPr/>
          <p:nvPr/>
        </p:nvSpPr>
        <p:spPr>
          <a:xfrm>
            <a:off x="4972050" y="2200934"/>
            <a:ext cx="929020" cy="247970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9" name="矩形 8">
            <a:extLst>
              <a:ext uri="{FF2B5EF4-FFF2-40B4-BE49-F238E27FC236}">
                <a16:creationId xmlns:a16="http://schemas.microsoft.com/office/drawing/2014/main" id="{61D15A95-2097-47EE-910B-7733AE7193AE}"/>
              </a:ext>
            </a:extLst>
          </p:cNvPr>
          <p:cNvSpPr/>
          <p:nvPr/>
        </p:nvSpPr>
        <p:spPr>
          <a:xfrm>
            <a:off x="7629525" y="2198670"/>
            <a:ext cx="929020" cy="247970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1988815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078371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 Simple Pooling-Based Design for Real-Time Salient Object Detection</a:t>
            </a:r>
          </a:p>
        </p:txBody>
      </p:sp>
      <p:sp>
        <p:nvSpPr>
          <p:cNvPr id="7" name="矩形 6">
            <a:extLst>
              <a:ext uri="{FF2B5EF4-FFF2-40B4-BE49-F238E27FC236}">
                <a16:creationId xmlns:a16="http://schemas.microsoft.com/office/drawing/2014/main" id="{FED700B2-D467-496B-A0FB-CD6BAEBC8256}"/>
              </a:ext>
            </a:extLst>
          </p:cNvPr>
          <p:cNvSpPr/>
          <p:nvPr/>
        </p:nvSpPr>
        <p:spPr>
          <a:xfrm>
            <a:off x="641935" y="1555286"/>
            <a:ext cx="10480890" cy="923330"/>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PPM</a:t>
            </a:r>
            <a:r>
              <a:rPr lang="zh-CN" altLang="en-US" dirty="0">
                <a:latin typeface="微软雅黑" panose="020B0503020204020204" pitchFamily="34" charset="-122"/>
                <a:ea typeface="微软雅黑" panose="020B0503020204020204" pitchFamily="34" charset="-122"/>
              </a:rPr>
              <a:t>由四个子分支组成，用于捕获输入图像的上下文信息。第一个和最后一个分支分别是恒等映射层和全局平均池层。对于中间的两个支路，分别采用自适应平均池化层来保证输出特征图的空间大小分别为</a:t>
            </a:r>
            <a:r>
              <a:rPr lang="en-US" altLang="zh-CN" dirty="0">
                <a:latin typeface="微软雅黑" panose="020B0503020204020204" pitchFamily="34" charset="-122"/>
                <a:ea typeface="微软雅黑" panose="020B0503020204020204" pitchFamily="34" charset="-122"/>
              </a:rPr>
              <a:t>3×3</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5×5</a:t>
            </a:r>
            <a:r>
              <a:rPr lang="zh-CN" altLang="en-US" dirty="0">
                <a:latin typeface="微软雅黑" panose="020B0503020204020204" pitchFamily="34" charset="-122"/>
                <a:ea typeface="微软雅黑" panose="020B0503020204020204" pitchFamily="34" charset="-122"/>
              </a:rPr>
              <a:t>。</a:t>
            </a:r>
            <a:endParaRPr lang="zh-CN" altLang="en-US" dirty="0"/>
          </a:p>
        </p:txBody>
      </p:sp>
      <p:pic>
        <p:nvPicPr>
          <p:cNvPr id="10" name="图片 9">
            <a:extLst>
              <a:ext uri="{FF2B5EF4-FFF2-40B4-BE49-F238E27FC236}">
                <a16:creationId xmlns:a16="http://schemas.microsoft.com/office/drawing/2014/main" id="{208B2184-E011-4FB2-812D-8A17212AAC85}"/>
              </a:ext>
            </a:extLst>
          </p:cNvPr>
          <p:cNvPicPr>
            <a:picLocks noChangeAspect="1"/>
          </p:cNvPicPr>
          <p:nvPr/>
        </p:nvPicPr>
        <p:blipFill>
          <a:blip r:embed="rId3"/>
          <a:stretch>
            <a:fillRect/>
          </a:stretch>
        </p:blipFill>
        <p:spPr>
          <a:xfrm>
            <a:off x="1314416" y="2694366"/>
            <a:ext cx="9344025" cy="3576108"/>
          </a:xfrm>
          <a:prstGeom prst="rect">
            <a:avLst/>
          </a:prstGeom>
        </p:spPr>
      </p:pic>
      <p:sp>
        <p:nvSpPr>
          <p:cNvPr id="11" name="矩形 10">
            <a:extLst>
              <a:ext uri="{FF2B5EF4-FFF2-40B4-BE49-F238E27FC236}">
                <a16:creationId xmlns:a16="http://schemas.microsoft.com/office/drawing/2014/main" id="{8BC99D77-2A74-4918-876A-425E4869950A}"/>
              </a:ext>
            </a:extLst>
          </p:cNvPr>
          <p:cNvSpPr/>
          <p:nvPr/>
        </p:nvSpPr>
        <p:spPr>
          <a:xfrm>
            <a:off x="641935" y="832409"/>
            <a:ext cx="4043094" cy="507127"/>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Pyramid Pooling Module(PPM)</a:t>
            </a:r>
            <a:r>
              <a:rPr lang="zh-CN" altLang="en-US" sz="2000" b="1" kern="0" dirty="0">
                <a:solidFill>
                  <a:srgbClr val="071F65"/>
                </a:solidFill>
                <a:cs typeface="+mn-ea"/>
                <a:sym typeface="+mn-lt"/>
              </a:rPr>
              <a:t>：</a:t>
            </a:r>
            <a:endParaRPr lang="en-US" altLang="zh-CN" sz="2000" b="1" kern="0" dirty="0">
              <a:solidFill>
                <a:srgbClr val="071F65"/>
              </a:solidFill>
              <a:cs typeface="+mn-ea"/>
              <a:sym typeface="+mn-lt"/>
            </a:endParaRPr>
          </a:p>
        </p:txBody>
      </p:sp>
    </p:spTree>
    <p:extLst>
      <p:ext uri="{BB962C8B-B14F-4D97-AF65-F5344CB8AC3E}">
        <p14:creationId xmlns:p14="http://schemas.microsoft.com/office/powerpoint/2010/main" val="17461071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078371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 Simple Pooling-Based Design for Real-Time Salient Object Detection</a:t>
            </a:r>
          </a:p>
        </p:txBody>
      </p:sp>
      <p:sp>
        <p:nvSpPr>
          <p:cNvPr id="7" name="矩形 6">
            <a:extLst>
              <a:ext uri="{FF2B5EF4-FFF2-40B4-BE49-F238E27FC236}">
                <a16:creationId xmlns:a16="http://schemas.microsoft.com/office/drawing/2014/main" id="{FED700B2-D467-496B-A0FB-CD6BAEBC8256}"/>
              </a:ext>
            </a:extLst>
          </p:cNvPr>
          <p:cNvSpPr/>
          <p:nvPr/>
        </p:nvSpPr>
        <p:spPr>
          <a:xfrm>
            <a:off x="641935" y="1555286"/>
            <a:ext cx="10480890" cy="1231106"/>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有了</a:t>
            </a:r>
            <a:r>
              <a:rPr lang="en-US" altLang="zh-CN" dirty="0">
                <a:latin typeface="微软雅黑" panose="020B0503020204020204" pitchFamily="34" charset="-122"/>
                <a:ea typeface="微软雅黑" panose="020B0503020204020204" pitchFamily="34" charset="-122"/>
              </a:rPr>
              <a:t>PPM</a:t>
            </a:r>
            <a:r>
              <a:rPr lang="zh-CN" altLang="en-US" dirty="0">
                <a:latin typeface="微软雅黑" panose="020B0503020204020204" pitchFamily="34" charset="-122"/>
                <a:ea typeface="微软雅黑" panose="020B0503020204020204" pitchFamily="34" charset="-122"/>
              </a:rPr>
              <a:t>，我们现在需要做的是如何保证</a:t>
            </a:r>
            <a:r>
              <a:rPr lang="en-US" altLang="zh-CN" dirty="0">
                <a:latin typeface="微软雅黑" panose="020B0503020204020204" pitchFamily="34" charset="-122"/>
                <a:ea typeface="微软雅黑" panose="020B0503020204020204" pitchFamily="34" charset="-122"/>
              </a:rPr>
              <a:t>PPM</a:t>
            </a:r>
            <a:r>
              <a:rPr lang="zh-CN" altLang="en-US" dirty="0">
                <a:latin typeface="微软雅黑" panose="020B0503020204020204" pitchFamily="34" charset="-122"/>
                <a:ea typeface="微软雅黑" panose="020B0503020204020204" pitchFamily="34" charset="-122"/>
              </a:rPr>
              <a:t>生成的全局位置信息能够合理地与自上而下路径中不同层次的特征图相融合，通过引入一系列全局引导流</a:t>
            </a:r>
            <a:r>
              <a:rPr lang="en-US" altLang="zh-CN" dirty="0">
                <a:latin typeface="微软雅黑" panose="020B0503020204020204" pitchFamily="34" charset="-122"/>
                <a:ea typeface="微软雅黑" panose="020B0503020204020204" pitchFamily="34" charset="-122"/>
              </a:rPr>
              <a:t>GGFs</a:t>
            </a:r>
            <a:r>
              <a:rPr lang="zh-CN" altLang="en-US" dirty="0">
                <a:latin typeface="微软雅黑" panose="020B0503020204020204" pitchFamily="34" charset="-122"/>
                <a:ea typeface="微软雅黑" panose="020B0503020204020204" pitchFamily="34" charset="-122"/>
              </a:rPr>
              <a:t>（参见图中的绿色箭头）</a:t>
            </a:r>
            <a:r>
              <a:rPr lang="en-US" altLang="zh-CN" b="1" kern="0" dirty="0">
                <a:solidFill>
                  <a:srgbClr val="071F65"/>
                </a:solidFill>
                <a:cs typeface="+mn-ea"/>
                <a:sym typeface="+mn-lt"/>
              </a:rPr>
              <a:t> </a:t>
            </a:r>
            <a:r>
              <a:rPr lang="zh-CN" altLang="en-US" dirty="0">
                <a:latin typeface="微软雅黑" panose="020B0503020204020204" pitchFamily="34" charset="-122"/>
                <a:ea typeface="微软雅黑" panose="020B0503020204020204" pitchFamily="34" charset="-122"/>
              </a:rPr>
              <a:t>，高级语义信息可以很容易地传递到不同级别的特征图。这样，我们就可以在自上而下路径的每个部分增加全局位置信息的权重，以确保在构建</a:t>
            </a:r>
            <a:r>
              <a:rPr lang="en-US" altLang="zh-CN" dirty="0">
                <a:latin typeface="微软雅黑" panose="020B0503020204020204" pitchFamily="34" charset="-122"/>
                <a:ea typeface="微软雅黑" panose="020B0503020204020204" pitchFamily="34" charset="-122"/>
              </a:rPr>
              <a:t>FPN</a:t>
            </a:r>
            <a:r>
              <a:rPr lang="zh-CN" altLang="en-US" dirty="0">
                <a:latin typeface="微软雅黑" panose="020B0503020204020204" pitchFamily="34" charset="-122"/>
                <a:ea typeface="微软雅黑" panose="020B0503020204020204" pitchFamily="34" charset="-122"/>
              </a:rPr>
              <a:t>时不会稀释全局位置信息。</a:t>
            </a:r>
            <a:endParaRPr lang="zh-CN" altLang="en-US" dirty="0"/>
          </a:p>
        </p:txBody>
      </p:sp>
      <p:sp>
        <p:nvSpPr>
          <p:cNvPr id="11" name="矩形 10">
            <a:extLst>
              <a:ext uri="{FF2B5EF4-FFF2-40B4-BE49-F238E27FC236}">
                <a16:creationId xmlns:a16="http://schemas.microsoft.com/office/drawing/2014/main" id="{8BC99D77-2A74-4918-876A-425E4869950A}"/>
              </a:ext>
            </a:extLst>
          </p:cNvPr>
          <p:cNvSpPr/>
          <p:nvPr/>
        </p:nvSpPr>
        <p:spPr>
          <a:xfrm>
            <a:off x="641935" y="832409"/>
            <a:ext cx="3680816" cy="507127"/>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Global Guiding Flows(GGFs)</a:t>
            </a:r>
            <a:r>
              <a:rPr lang="zh-CN" altLang="en-US" sz="2000" b="1" kern="0" dirty="0">
                <a:solidFill>
                  <a:srgbClr val="071F65"/>
                </a:solidFill>
                <a:cs typeface="+mn-ea"/>
                <a:sym typeface="+mn-lt"/>
              </a:rPr>
              <a:t>：</a:t>
            </a:r>
            <a:endParaRPr lang="en-US" altLang="zh-CN" sz="2000" b="1" kern="0" dirty="0">
              <a:solidFill>
                <a:srgbClr val="071F65"/>
              </a:solidFill>
              <a:cs typeface="+mn-ea"/>
              <a:sym typeface="+mn-lt"/>
            </a:endParaRPr>
          </a:p>
        </p:txBody>
      </p:sp>
      <p:pic>
        <p:nvPicPr>
          <p:cNvPr id="8" name="图片 7">
            <a:extLst>
              <a:ext uri="{FF2B5EF4-FFF2-40B4-BE49-F238E27FC236}">
                <a16:creationId xmlns:a16="http://schemas.microsoft.com/office/drawing/2014/main" id="{0E337C1F-DC43-43F5-B2B9-10AE70604B3F}"/>
              </a:ext>
            </a:extLst>
          </p:cNvPr>
          <p:cNvPicPr>
            <a:picLocks noChangeAspect="1"/>
          </p:cNvPicPr>
          <p:nvPr/>
        </p:nvPicPr>
        <p:blipFill>
          <a:blip r:embed="rId3"/>
          <a:stretch>
            <a:fillRect/>
          </a:stretch>
        </p:blipFill>
        <p:spPr>
          <a:xfrm>
            <a:off x="1525403" y="3002142"/>
            <a:ext cx="9341275" cy="3467451"/>
          </a:xfrm>
          <a:prstGeom prst="rect">
            <a:avLst/>
          </a:prstGeom>
        </p:spPr>
      </p:pic>
    </p:spTree>
    <p:extLst>
      <p:ext uri="{BB962C8B-B14F-4D97-AF65-F5344CB8AC3E}">
        <p14:creationId xmlns:p14="http://schemas.microsoft.com/office/powerpoint/2010/main" val="1194158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7580919"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数据集及评价指标（</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SOD Dataset and Metrics</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a:t>
            </a:r>
          </a:p>
        </p:txBody>
      </p:sp>
      <p:pic>
        <p:nvPicPr>
          <p:cNvPr id="2" name="图片 1">
            <a:extLst>
              <a:ext uri="{FF2B5EF4-FFF2-40B4-BE49-F238E27FC236}">
                <a16:creationId xmlns:a16="http://schemas.microsoft.com/office/drawing/2014/main" id="{46BA4DF8-0B86-43FF-A8DF-DC0499865FB3}"/>
              </a:ext>
            </a:extLst>
          </p:cNvPr>
          <p:cNvPicPr>
            <a:picLocks noChangeAspect="1"/>
          </p:cNvPicPr>
          <p:nvPr/>
        </p:nvPicPr>
        <p:blipFill>
          <a:blip r:embed="rId3"/>
          <a:stretch>
            <a:fillRect/>
          </a:stretch>
        </p:blipFill>
        <p:spPr>
          <a:xfrm>
            <a:off x="380288" y="1191084"/>
            <a:ext cx="11431424" cy="3342670"/>
          </a:xfrm>
          <a:prstGeom prst="rect">
            <a:avLst/>
          </a:prstGeom>
        </p:spPr>
      </p:pic>
      <p:sp>
        <p:nvSpPr>
          <p:cNvPr id="28" name="文本框 27">
            <a:extLst>
              <a:ext uri="{FF2B5EF4-FFF2-40B4-BE49-F238E27FC236}">
                <a16:creationId xmlns:a16="http://schemas.microsoft.com/office/drawing/2014/main" id="{AE6E9147-36B5-4DA9-8250-ACD66E07B0B8}"/>
              </a:ext>
            </a:extLst>
          </p:cNvPr>
          <p:cNvSpPr txBox="1"/>
          <p:nvPr/>
        </p:nvSpPr>
        <p:spPr>
          <a:xfrm>
            <a:off x="380288" y="4577920"/>
            <a:ext cx="11514010" cy="1705403"/>
          </a:xfrm>
          <a:prstGeom prst="rect">
            <a:avLst/>
          </a:prstGeom>
          <a:noFill/>
        </p:spPr>
        <p:txBody>
          <a:bodyPr wrap="square" rtlCol="0">
            <a:spAutoFit/>
          </a:bodyPr>
          <a:lstStyle/>
          <a:p>
            <a:pPr lvl="0">
              <a:lnSpc>
                <a:spcPct val="150000"/>
              </a:lnSpc>
            </a:pPr>
            <a:r>
              <a:rPr lang="zh-CN" altLang="en-US" kern="0" dirty="0">
                <a:latin typeface="微软雅黑" pitchFamily="34" charset="-122"/>
                <a:ea typeface="微软雅黑" pitchFamily="34" charset="-122"/>
              </a:rPr>
              <a:t>早期的显著性检测数据集收集的图像通常都有一个显著的对象，并提供边界框注释，这些注释被认为不足以进行可靠的评估。后来，大规模的数据集和像素级的标注被提出，图像包含非常有限的对象和简单的背景。最近，每幅图像都有多个显著对象的复杂场景数据集被收集起来。特别的，一些数据集提供了额外的注释，如显著目标数目或实例级信息。</a:t>
            </a:r>
          </a:p>
        </p:txBody>
      </p:sp>
      <p:sp>
        <p:nvSpPr>
          <p:cNvPr id="9" name="矩形 8">
            <a:extLst>
              <a:ext uri="{FF2B5EF4-FFF2-40B4-BE49-F238E27FC236}">
                <a16:creationId xmlns:a16="http://schemas.microsoft.com/office/drawing/2014/main" id="{91C61BC5-7745-4E55-9154-F4C36222DB51}"/>
              </a:ext>
            </a:extLst>
          </p:cNvPr>
          <p:cNvSpPr/>
          <p:nvPr/>
        </p:nvSpPr>
        <p:spPr>
          <a:xfrm>
            <a:off x="227911" y="574677"/>
            <a:ext cx="1569660" cy="458908"/>
          </a:xfrm>
          <a:prstGeom prst="rect">
            <a:avLst/>
          </a:prstGeom>
        </p:spPr>
        <p:txBody>
          <a:bodyPr wrap="none">
            <a:spAutoFit/>
          </a:bodyPr>
          <a:lstStyle/>
          <a:p>
            <a:pPr lvl="0">
              <a:lnSpc>
                <a:spcPct val="150000"/>
              </a:lnSpc>
            </a:pPr>
            <a:r>
              <a:rPr lang="zh-CN" altLang="en-US" b="1" kern="0" dirty="0">
                <a:solidFill>
                  <a:srgbClr val="071F65"/>
                </a:solidFill>
                <a:latin typeface="微软雅黑" pitchFamily="34" charset="-122"/>
                <a:ea typeface="微软雅黑" pitchFamily="34" charset="-122"/>
              </a:rPr>
              <a:t>常用数据集：</a:t>
            </a:r>
            <a:endParaRPr lang="en-US" altLang="zh-CN" b="1" kern="0" dirty="0">
              <a:solidFill>
                <a:srgbClr val="071F65"/>
              </a:solidFill>
              <a:latin typeface="微软雅黑" pitchFamily="34" charset="-122"/>
              <a:ea typeface="微软雅黑" pitchFamily="34" charset="-122"/>
            </a:endParaRPr>
          </a:p>
        </p:txBody>
      </p:sp>
    </p:spTree>
    <p:extLst>
      <p:ext uri="{BB962C8B-B14F-4D97-AF65-F5344CB8AC3E}">
        <p14:creationId xmlns:p14="http://schemas.microsoft.com/office/powerpoint/2010/main" val="3278979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078371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 Simple Pooling-Based Design for Real-Time Salient Object Detection</a:t>
            </a:r>
          </a:p>
        </p:txBody>
      </p:sp>
      <p:sp>
        <p:nvSpPr>
          <p:cNvPr id="3" name="矩形 2">
            <a:extLst>
              <a:ext uri="{FF2B5EF4-FFF2-40B4-BE49-F238E27FC236}">
                <a16:creationId xmlns:a16="http://schemas.microsoft.com/office/drawing/2014/main" id="{42F1CA18-0ECF-4675-88F1-D8EBDE98767D}"/>
              </a:ext>
            </a:extLst>
          </p:cNvPr>
          <p:cNvSpPr/>
          <p:nvPr/>
        </p:nvSpPr>
        <p:spPr>
          <a:xfrm>
            <a:off x="641935" y="921999"/>
            <a:ext cx="3813865" cy="505523"/>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Feature Aggregation Module</a:t>
            </a:r>
            <a:r>
              <a:rPr lang="zh-CN" altLang="en-US" sz="2000" b="1" kern="0" dirty="0">
                <a:solidFill>
                  <a:srgbClr val="071F65"/>
                </a:solidFill>
                <a:cs typeface="+mn-ea"/>
                <a:sym typeface="+mn-lt"/>
              </a:rPr>
              <a:t>：</a:t>
            </a:r>
            <a:endParaRPr lang="en-US" altLang="zh-CN" sz="20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ED700B2-D467-496B-A0FB-CD6BAEBC8256}"/>
              </a:ext>
            </a:extLst>
          </p:cNvPr>
          <p:cNvSpPr/>
          <p:nvPr/>
        </p:nvSpPr>
        <p:spPr>
          <a:xfrm>
            <a:off x="736459" y="1427522"/>
            <a:ext cx="10480890" cy="1477328"/>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利用我们的</a:t>
            </a:r>
            <a:r>
              <a:rPr lang="en-US" altLang="zh-CN" dirty="0">
                <a:latin typeface="微软雅黑" panose="020B0503020204020204" pitchFamily="34" charset="-122"/>
                <a:ea typeface="微软雅黑" panose="020B0503020204020204" pitchFamily="34" charset="-122"/>
              </a:rPr>
              <a:t>GGM</a:t>
            </a:r>
            <a:r>
              <a:rPr lang="zh-CN" altLang="en-US" dirty="0">
                <a:latin typeface="微软雅黑" panose="020B0503020204020204" pitchFamily="34" charset="-122"/>
                <a:ea typeface="微软雅黑" panose="020B0503020204020204" pitchFamily="34" charset="-122"/>
              </a:rPr>
              <a:t>可以将全局位置信息传送到不同金字塔级别的特征图。</a:t>
            </a:r>
            <a:r>
              <a:rPr lang="en-US" altLang="zh-CN" dirty="0">
                <a:latin typeface="微软雅黑" panose="020B0503020204020204" pitchFamily="34" charset="-122"/>
                <a:ea typeface="微软雅黑" panose="020B0503020204020204" pitchFamily="34" charset="-122"/>
              </a:rPr>
              <a:t>Feature Aggregation Module</a:t>
            </a:r>
            <a:r>
              <a:rPr lang="zh-CN" altLang="en-US" dirty="0">
                <a:latin typeface="微软雅黑" panose="020B0503020204020204" pitchFamily="34" charset="-122"/>
                <a:ea typeface="微软雅黑" panose="020B0503020204020204" pitchFamily="34" charset="-122"/>
              </a:rPr>
              <a:t>使</a:t>
            </a:r>
            <a:r>
              <a:rPr lang="en-US" altLang="zh-CN" dirty="0">
                <a:latin typeface="微软雅黑" panose="020B0503020204020204" pitchFamily="34" charset="-122"/>
                <a:ea typeface="微软雅黑" panose="020B0503020204020204" pitchFamily="34" charset="-122"/>
              </a:rPr>
              <a:t>GGM</a:t>
            </a:r>
            <a:r>
              <a:rPr lang="zh-CN" altLang="en-US" dirty="0">
                <a:latin typeface="微软雅黑" panose="020B0503020204020204" pitchFamily="34" charset="-122"/>
                <a:ea typeface="微软雅黑" panose="020B0503020204020204" pitchFamily="34" charset="-122"/>
              </a:rPr>
              <a:t>的粗层次特征图与金字塔不同尺度的特征图无缝融合。</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FAM</a:t>
            </a:r>
            <a:r>
              <a:rPr lang="zh-CN" altLang="en-US" dirty="0">
                <a:latin typeface="微软雅黑" panose="020B0503020204020204" pitchFamily="34" charset="-122"/>
                <a:ea typeface="微软雅黑" panose="020B0503020204020204" pitchFamily="34" charset="-122"/>
              </a:rPr>
              <a:t>有两个优势</a:t>
            </a:r>
            <a:r>
              <a:rPr lang="en-US" altLang="zh-CN" dirty="0">
                <a:latin typeface="微软雅黑" panose="020B0503020204020204" pitchFamily="34" charset="-122"/>
                <a:ea typeface="微软雅黑" panose="020B0503020204020204" pitchFamily="34" charset="-122"/>
              </a:rPr>
              <a:t>:</a:t>
            </a: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降低模型上采样的混叠效果</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允许每个空间位置查看不同范围的上下文，进一步扩大整个网络的感知范围。</a:t>
            </a:r>
          </a:p>
        </p:txBody>
      </p:sp>
      <p:pic>
        <p:nvPicPr>
          <p:cNvPr id="9" name="图片 8">
            <a:extLst>
              <a:ext uri="{FF2B5EF4-FFF2-40B4-BE49-F238E27FC236}">
                <a16:creationId xmlns:a16="http://schemas.microsoft.com/office/drawing/2014/main" id="{0B37E730-9721-439B-8FE9-4FF730AF7418}"/>
              </a:ext>
            </a:extLst>
          </p:cNvPr>
          <p:cNvPicPr>
            <a:picLocks noChangeAspect="1"/>
          </p:cNvPicPr>
          <p:nvPr/>
        </p:nvPicPr>
        <p:blipFill>
          <a:blip r:embed="rId3"/>
          <a:stretch>
            <a:fillRect/>
          </a:stretch>
        </p:blipFill>
        <p:spPr>
          <a:xfrm>
            <a:off x="533400" y="3211836"/>
            <a:ext cx="5759818" cy="2138026"/>
          </a:xfrm>
          <a:prstGeom prst="rect">
            <a:avLst/>
          </a:prstGeom>
        </p:spPr>
      </p:pic>
      <p:pic>
        <p:nvPicPr>
          <p:cNvPr id="2" name="图片 1">
            <a:extLst>
              <a:ext uri="{FF2B5EF4-FFF2-40B4-BE49-F238E27FC236}">
                <a16:creationId xmlns:a16="http://schemas.microsoft.com/office/drawing/2014/main" id="{D100BFE1-C47B-415F-9BF7-99AD301717DC}"/>
              </a:ext>
            </a:extLst>
          </p:cNvPr>
          <p:cNvPicPr>
            <a:picLocks noChangeAspect="1"/>
          </p:cNvPicPr>
          <p:nvPr/>
        </p:nvPicPr>
        <p:blipFill rotWithShape="1">
          <a:blip r:embed="rId4"/>
          <a:srcRect b="1781"/>
          <a:stretch/>
        </p:blipFill>
        <p:spPr>
          <a:xfrm>
            <a:off x="6686681" y="2904851"/>
            <a:ext cx="4625192" cy="2962550"/>
          </a:xfrm>
          <a:prstGeom prst="rect">
            <a:avLst/>
          </a:prstGeom>
        </p:spPr>
      </p:pic>
      <p:sp>
        <p:nvSpPr>
          <p:cNvPr id="5" name="矩形 4">
            <a:extLst>
              <a:ext uri="{FF2B5EF4-FFF2-40B4-BE49-F238E27FC236}">
                <a16:creationId xmlns:a16="http://schemas.microsoft.com/office/drawing/2014/main" id="{95D00C57-9F47-4CD8-829B-0D4E051F785C}"/>
              </a:ext>
            </a:extLst>
          </p:cNvPr>
          <p:cNvSpPr/>
          <p:nvPr/>
        </p:nvSpPr>
        <p:spPr>
          <a:xfrm>
            <a:off x="7395592" y="5867401"/>
            <a:ext cx="3039615" cy="369332"/>
          </a:xfrm>
          <a:prstGeom prst="rect">
            <a:avLst/>
          </a:prstGeom>
        </p:spPr>
        <p:txBody>
          <a:bodyPr wrap="none">
            <a:spAutoFit/>
          </a:bodyPr>
          <a:lstStyle/>
          <a:p>
            <a:r>
              <a:rPr lang="zh-CN" altLang="en-US" dirty="0"/>
              <a:t>feature aggregation module </a:t>
            </a:r>
          </a:p>
        </p:txBody>
      </p:sp>
    </p:spTree>
    <p:extLst>
      <p:ext uri="{BB962C8B-B14F-4D97-AF65-F5344CB8AC3E}">
        <p14:creationId xmlns:p14="http://schemas.microsoft.com/office/powerpoint/2010/main" val="1971524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108348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Cascaded Partial Decoder for Fast and Accurate Salient Object Detection</a:t>
            </a:r>
          </a:p>
        </p:txBody>
      </p:sp>
      <p:sp>
        <p:nvSpPr>
          <p:cNvPr id="5" name="矩形 4">
            <a:extLst>
              <a:ext uri="{FF2B5EF4-FFF2-40B4-BE49-F238E27FC236}">
                <a16:creationId xmlns:a16="http://schemas.microsoft.com/office/drawing/2014/main" id="{258CD08A-3CE7-452D-83B1-155EDC87F1B7}"/>
              </a:ext>
            </a:extLst>
          </p:cNvPr>
          <p:cNvSpPr/>
          <p:nvPr/>
        </p:nvSpPr>
        <p:spPr>
          <a:xfrm>
            <a:off x="1457300" y="809285"/>
            <a:ext cx="9277400" cy="1077218"/>
          </a:xfrm>
          <a:prstGeom prst="rect">
            <a:avLst/>
          </a:prstGeom>
          <a:noFill/>
        </p:spPr>
        <p:txBody>
          <a:bodyPr wrap="square" lIns="91440" tIns="45720" rIns="91440" bIns="45720">
            <a:spAutoFit/>
          </a:bodyPr>
          <a:lstStyle/>
          <a:p>
            <a:pPr lvl="0" algn="ctr"/>
            <a:r>
              <a:rPr lang="en-US" altLang="zh-CN" sz="3200" dirty="0">
                <a:ln w="0"/>
                <a:solidFill>
                  <a:srgbClr val="002060"/>
                </a:solidFill>
                <a:effectLst>
                  <a:outerShdw blurRad="38100" dist="25400" dir="5400000" algn="ctr" rotWithShape="0">
                    <a:srgbClr val="6E747A">
                      <a:alpha val="43000"/>
                    </a:srgbClr>
                  </a:outerShdw>
                </a:effectLst>
              </a:rPr>
              <a:t>Cascaded Partial Decoder for Fast and Accurate Salient Object Detection</a:t>
            </a:r>
          </a:p>
        </p:txBody>
      </p:sp>
      <p:sp>
        <p:nvSpPr>
          <p:cNvPr id="2" name="文本框 1">
            <a:extLst>
              <a:ext uri="{FF2B5EF4-FFF2-40B4-BE49-F238E27FC236}">
                <a16:creationId xmlns:a16="http://schemas.microsoft.com/office/drawing/2014/main" id="{D81FF824-9392-4514-83BA-03A33D58A66A}"/>
              </a:ext>
            </a:extLst>
          </p:cNvPr>
          <p:cNvSpPr txBox="1"/>
          <p:nvPr/>
        </p:nvSpPr>
        <p:spPr>
          <a:xfrm>
            <a:off x="4272403" y="1917527"/>
            <a:ext cx="3828343" cy="369332"/>
          </a:xfrm>
          <a:prstGeom prst="rect">
            <a:avLst/>
          </a:prstGeom>
          <a:noFill/>
        </p:spPr>
        <p:txBody>
          <a:bodyPr wrap="square" rtlCol="0">
            <a:spAutoFit/>
          </a:bodyPr>
          <a:lstStyle/>
          <a:p>
            <a:pPr lvl="0"/>
            <a:r>
              <a:rPr lang="en-US" altLang="zh-CN" dirty="0" err="1">
                <a:solidFill>
                  <a:prstClr val="black"/>
                </a:solidFill>
              </a:rPr>
              <a:t>Zhe</a:t>
            </a:r>
            <a:r>
              <a:rPr lang="en-US" altLang="zh-CN" dirty="0">
                <a:solidFill>
                  <a:prstClr val="black"/>
                </a:solidFill>
              </a:rPr>
              <a:t> Wu, Li </a:t>
            </a:r>
            <a:r>
              <a:rPr lang="en-US" altLang="zh-CN" dirty="0" err="1">
                <a:solidFill>
                  <a:prstClr val="black"/>
                </a:solidFill>
              </a:rPr>
              <a:t>Su</a:t>
            </a:r>
            <a:r>
              <a:rPr lang="en-US" altLang="zh-CN" dirty="0">
                <a:solidFill>
                  <a:prstClr val="black"/>
                </a:solidFill>
              </a:rPr>
              <a:t>, and Qingming Huang</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1BB70DC9-6146-4ECF-8CFB-C49BE683033F}"/>
              </a:ext>
            </a:extLst>
          </p:cNvPr>
          <p:cNvSpPr/>
          <p:nvPr/>
        </p:nvSpPr>
        <p:spPr>
          <a:xfrm>
            <a:off x="4110684" y="2323744"/>
            <a:ext cx="4151783" cy="369332"/>
          </a:xfrm>
          <a:prstGeom prst="rect">
            <a:avLst/>
          </a:prstGeom>
        </p:spPr>
        <p:txBody>
          <a:bodyPr wrap="square">
            <a:spAutoFit/>
          </a:bodyPr>
          <a:lstStyle/>
          <a:p>
            <a:pPr algn="ctr"/>
            <a:r>
              <a:rPr lang="en-US" altLang="zh-CN" dirty="0"/>
              <a:t>CVPR2019</a:t>
            </a:r>
            <a:endParaRPr lang="en-US" altLang="zh-CN" sz="1600" dirty="0"/>
          </a:p>
        </p:txBody>
      </p:sp>
      <p:sp>
        <p:nvSpPr>
          <p:cNvPr id="11" name="文本框 10">
            <a:extLst>
              <a:ext uri="{FF2B5EF4-FFF2-40B4-BE49-F238E27FC236}">
                <a16:creationId xmlns:a16="http://schemas.microsoft.com/office/drawing/2014/main" id="{2F68917A-C270-48EB-BA7C-15E85C0C34D8}"/>
              </a:ext>
            </a:extLst>
          </p:cNvPr>
          <p:cNvSpPr txBox="1"/>
          <p:nvPr/>
        </p:nvSpPr>
        <p:spPr>
          <a:xfrm>
            <a:off x="953160" y="3130317"/>
            <a:ext cx="4723740" cy="2167068"/>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p>
          <a:p>
            <a:pPr>
              <a:lnSpc>
                <a:spcPct val="150000"/>
              </a:lnSpc>
            </a:pPr>
            <a:r>
              <a:rPr lang="zh-CN" altLang="en-US" dirty="0">
                <a:latin typeface="微软雅黑" panose="020B0503020204020204" pitchFamily="34" charset="-122"/>
                <a:ea typeface="微软雅黑" panose="020B0503020204020204" pitchFamily="34" charset="-122"/>
              </a:rPr>
              <a:t>由于低层特征的分辨率大，将它们与高层特征相结合明显地增加了计算复杂度</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当特征从高层逐渐聚集到低层时，性能会迅速饱和</a:t>
            </a:r>
          </a:p>
        </p:txBody>
      </p:sp>
      <p:pic>
        <p:nvPicPr>
          <p:cNvPr id="7" name="图片 6">
            <a:extLst>
              <a:ext uri="{FF2B5EF4-FFF2-40B4-BE49-F238E27FC236}">
                <a16:creationId xmlns:a16="http://schemas.microsoft.com/office/drawing/2014/main" id="{0822E7BF-F6AF-430D-95B1-00A712F5E700}"/>
              </a:ext>
            </a:extLst>
          </p:cNvPr>
          <p:cNvPicPr>
            <a:picLocks noChangeAspect="1"/>
          </p:cNvPicPr>
          <p:nvPr/>
        </p:nvPicPr>
        <p:blipFill rotWithShape="1">
          <a:blip r:embed="rId3"/>
          <a:srcRect b="42978"/>
          <a:stretch/>
        </p:blipFill>
        <p:spPr>
          <a:xfrm>
            <a:off x="5769651" y="2932679"/>
            <a:ext cx="5876856" cy="2483454"/>
          </a:xfrm>
          <a:prstGeom prst="rect">
            <a:avLst/>
          </a:prstGeom>
        </p:spPr>
      </p:pic>
      <p:sp>
        <p:nvSpPr>
          <p:cNvPr id="10" name="文本框 9">
            <a:extLst>
              <a:ext uri="{FF2B5EF4-FFF2-40B4-BE49-F238E27FC236}">
                <a16:creationId xmlns:a16="http://schemas.microsoft.com/office/drawing/2014/main" id="{02852990-73DA-4043-9512-0747FD0BB69B}"/>
              </a:ext>
            </a:extLst>
          </p:cNvPr>
          <p:cNvSpPr txBox="1"/>
          <p:nvPr/>
        </p:nvSpPr>
        <p:spPr>
          <a:xfrm>
            <a:off x="6600800" y="5426282"/>
            <a:ext cx="4590390" cy="458908"/>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DSS</a:t>
            </a:r>
            <a:r>
              <a:rPr lang="zh-CN" altLang="en-US" dirty="0">
                <a:latin typeface="微软雅黑" panose="020B0503020204020204" pitchFamily="34" charset="-122"/>
                <a:ea typeface="微软雅黑" panose="020B0503020204020204" pitchFamily="34" charset="-122"/>
              </a:rPr>
              <a:t>网络</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个侧分支的评测指标和推测时间</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86452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108348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Cascaded Partial Decoder for Fast and Accurate Salient Object Detection</a:t>
            </a:r>
          </a:p>
        </p:txBody>
      </p:sp>
      <p:sp>
        <p:nvSpPr>
          <p:cNvPr id="11" name="文本框 10">
            <a:extLst>
              <a:ext uri="{FF2B5EF4-FFF2-40B4-BE49-F238E27FC236}">
                <a16:creationId xmlns:a16="http://schemas.microsoft.com/office/drawing/2014/main" id="{2F68917A-C270-48EB-BA7C-15E85C0C34D8}"/>
              </a:ext>
            </a:extLst>
          </p:cNvPr>
          <p:cNvSpPr txBox="1"/>
          <p:nvPr/>
        </p:nvSpPr>
        <p:spPr>
          <a:xfrm>
            <a:off x="848385" y="4224458"/>
            <a:ext cx="10324440" cy="874407"/>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Full decoder network: </a:t>
            </a:r>
            <a:r>
              <a:rPr lang="zh-CN" altLang="en-US" dirty="0">
                <a:latin typeface="微软雅黑" panose="020B0503020204020204" pitchFamily="34" charset="-122"/>
                <a:ea typeface="微软雅黑" panose="020B0503020204020204" pitchFamily="34" charset="-122"/>
              </a:rPr>
              <a:t>结合所有特征来生成显著图</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Partical decoder network:</a:t>
            </a:r>
            <a:r>
              <a:rPr lang="zh-CN" altLang="en-US" dirty="0">
                <a:latin typeface="微软雅黑" panose="020B0503020204020204" pitchFamily="34" charset="-122"/>
                <a:ea typeface="微软雅黑" panose="020B0503020204020204" pitchFamily="34" charset="-122"/>
              </a:rPr>
              <a:t>丢弃部分底层特征来生成显著图</a:t>
            </a:r>
            <a:endParaRPr lang="en-US" altLang="zh-CN"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E6E357E4-8F20-4229-A50B-7054DD634F5C}"/>
              </a:ext>
            </a:extLst>
          </p:cNvPr>
          <p:cNvPicPr>
            <a:picLocks noChangeAspect="1"/>
          </p:cNvPicPr>
          <p:nvPr/>
        </p:nvPicPr>
        <p:blipFill>
          <a:blip r:embed="rId3"/>
          <a:stretch>
            <a:fillRect/>
          </a:stretch>
        </p:blipFill>
        <p:spPr>
          <a:xfrm>
            <a:off x="414337" y="1385075"/>
            <a:ext cx="11363325" cy="1944953"/>
          </a:xfrm>
          <a:prstGeom prst="rect">
            <a:avLst/>
          </a:prstGeom>
        </p:spPr>
      </p:pic>
      <p:sp>
        <p:nvSpPr>
          <p:cNvPr id="12" name="矩形 11">
            <a:extLst>
              <a:ext uri="{FF2B5EF4-FFF2-40B4-BE49-F238E27FC236}">
                <a16:creationId xmlns:a16="http://schemas.microsoft.com/office/drawing/2014/main" id="{BE4B08E4-3780-4732-9F85-1ACE2DA5E2F7}"/>
              </a:ext>
            </a:extLst>
          </p:cNvPr>
          <p:cNvSpPr/>
          <p:nvPr/>
        </p:nvSpPr>
        <p:spPr>
          <a:xfrm>
            <a:off x="1348863" y="3374084"/>
            <a:ext cx="4053610"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a</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Traditional encoder-decoder framework</a:t>
            </a:r>
            <a:endParaRPr lang="zh-CN" altLang="en-US" sz="1400" dirty="0"/>
          </a:p>
        </p:txBody>
      </p:sp>
      <p:sp>
        <p:nvSpPr>
          <p:cNvPr id="13" name="矩形 12">
            <a:extLst>
              <a:ext uri="{FF2B5EF4-FFF2-40B4-BE49-F238E27FC236}">
                <a16:creationId xmlns:a16="http://schemas.microsoft.com/office/drawing/2014/main" id="{884A1906-9700-430C-A0B7-8AF60256E6B7}"/>
              </a:ext>
            </a:extLst>
          </p:cNvPr>
          <p:cNvSpPr/>
          <p:nvPr/>
        </p:nvSpPr>
        <p:spPr>
          <a:xfrm>
            <a:off x="6789529" y="3374084"/>
            <a:ext cx="3777957"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b</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cascaded partial decoder framework</a:t>
            </a:r>
            <a:endParaRPr lang="zh-CN" altLang="en-US" sz="1400" dirty="0"/>
          </a:p>
        </p:txBody>
      </p:sp>
      <p:sp>
        <p:nvSpPr>
          <p:cNvPr id="9" name="矩形 8">
            <a:extLst>
              <a:ext uri="{FF2B5EF4-FFF2-40B4-BE49-F238E27FC236}">
                <a16:creationId xmlns:a16="http://schemas.microsoft.com/office/drawing/2014/main" id="{0829A40A-0B0A-4B3B-A592-70F8558484A1}"/>
              </a:ext>
            </a:extLst>
          </p:cNvPr>
          <p:cNvSpPr/>
          <p:nvPr/>
        </p:nvSpPr>
        <p:spPr>
          <a:xfrm>
            <a:off x="414337" y="690356"/>
            <a:ext cx="4270721" cy="507127"/>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Full decoder VS </a:t>
            </a:r>
            <a:r>
              <a:rPr lang="en-US" altLang="zh-CN" sz="2000" b="1" kern="0" dirty="0" err="1">
                <a:solidFill>
                  <a:srgbClr val="071F65"/>
                </a:solidFill>
                <a:cs typeface="+mn-ea"/>
                <a:sym typeface="+mn-lt"/>
              </a:rPr>
              <a:t>Partical</a:t>
            </a:r>
            <a:r>
              <a:rPr lang="en-US" altLang="zh-CN" sz="2000" b="1" kern="0" dirty="0">
                <a:solidFill>
                  <a:srgbClr val="071F65"/>
                </a:solidFill>
                <a:cs typeface="+mn-ea"/>
                <a:sym typeface="+mn-lt"/>
              </a:rPr>
              <a:t> decoder </a:t>
            </a:r>
            <a:r>
              <a:rPr lang="zh-CN" altLang="en-US" sz="2000" b="1" kern="0" dirty="0">
                <a:solidFill>
                  <a:srgbClr val="071F65"/>
                </a:solidFill>
                <a:cs typeface="+mn-ea"/>
                <a:sym typeface="+mn-lt"/>
              </a:rPr>
              <a:t>：</a:t>
            </a:r>
          </a:p>
        </p:txBody>
      </p:sp>
    </p:spTree>
    <p:extLst>
      <p:ext uri="{BB962C8B-B14F-4D97-AF65-F5344CB8AC3E}">
        <p14:creationId xmlns:p14="http://schemas.microsoft.com/office/powerpoint/2010/main" val="18424763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108348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Cascaded Partial Decoder for Fast and Accurate Salient Object Detection</a:t>
            </a:r>
          </a:p>
        </p:txBody>
      </p:sp>
      <p:sp>
        <p:nvSpPr>
          <p:cNvPr id="11" name="文本框 10">
            <a:extLst>
              <a:ext uri="{FF2B5EF4-FFF2-40B4-BE49-F238E27FC236}">
                <a16:creationId xmlns:a16="http://schemas.microsoft.com/office/drawing/2014/main" id="{2F68917A-C270-48EB-BA7C-15E85C0C34D8}"/>
              </a:ext>
            </a:extLst>
          </p:cNvPr>
          <p:cNvSpPr txBox="1"/>
          <p:nvPr/>
        </p:nvSpPr>
        <p:spPr>
          <a:xfrm>
            <a:off x="607431" y="4741511"/>
            <a:ext cx="11584569" cy="2120902"/>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为了利用生成的显著图重新优化显著图，设计了一个分叉网络。将</a:t>
            </a:r>
            <a:r>
              <a:rPr lang="en-US" altLang="zh-CN" dirty="0">
                <a:latin typeface="微软雅黑" panose="020B0503020204020204" pitchFamily="34" charset="-122"/>
                <a:ea typeface="微软雅黑" panose="020B0503020204020204" pitchFamily="34" charset="-122"/>
              </a:rPr>
              <a:t>conv3_3</a:t>
            </a:r>
            <a:r>
              <a:rPr lang="zh-CN" altLang="en-US" dirty="0">
                <a:latin typeface="微软雅黑" panose="020B0503020204020204" pitchFamily="34" charset="-122"/>
                <a:ea typeface="微软雅黑" panose="020B0503020204020204" pitchFamily="34" charset="-122"/>
              </a:rPr>
              <a:t>层设置为优化层，并使用最后两个卷积块构造两个分支：注意分支和检测分支。两个分支参数不共享，共同训练。</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一方面，注意分支为检测分支提供了精确的注意图，使得检测分支能够分割出更加精确的显著目标。</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另一方面，检测分支可以看作是注意分支的辅助损失，这也有助于注意分支聚焦于显著对象。两个分支的联合训练使得模型在抑制干扰的同时一致地突出显著目标。</a:t>
            </a:r>
          </a:p>
        </p:txBody>
      </p:sp>
      <p:sp>
        <p:nvSpPr>
          <p:cNvPr id="10" name="矩形 9">
            <a:extLst>
              <a:ext uri="{FF2B5EF4-FFF2-40B4-BE49-F238E27FC236}">
                <a16:creationId xmlns:a16="http://schemas.microsoft.com/office/drawing/2014/main" id="{D3D87BFE-7101-4604-BBDC-D67E6864517B}"/>
              </a:ext>
            </a:extLst>
          </p:cNvPr>
          <p:cNvSpPr/>
          <p:nvPr/>
        </p:nvSpPr>
        <p:spPr>
          <a:xfrm>
            <a:off x="414337" y="690356"/>
            <a:ext cx="1467068" cy="507127"/>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网络结构：</a:t>
            </a:r>
          </a:p>
        </p:txBody>
      </p:sp>
      <p:sp>
        <p:nvSpPr>
          <p:cNvPr id="14" name="矩形 13">
            <a:extLst>
              <a:ext uri="{FF2B5EF4-FFF2-40B4-BE49-F238E27FC236}">
                <a16:creationId xmlns:a16="http://schemas.microsoft.com/office/drawing/2014/main" id="{74312F01-C343-47ED-96E0-2BE94E6369F4}"/>
              </a:ext>
            </a:extLst>
          </p:cNvPr>
          <p:cNvSpPr/>
          <p:nvPr/>
        </p:nvSpPr>
        <p:spPr>
          <a:xfrm>
            <a:off x="5475019" y="698454"/>
            <a:ext cx="2059795" cy="458908"/>
          </a:xfrm>
          <a:prstGeom prst="rect">
            <a:avLst/>
          </a:prstGeom>
        </p:spPr>
        <p:txBody>
          <a:bodyPr wrap="none">
            <a:spAutoFit/>
          </a:bodyPr>
          <a:lstStyle/>
          <a:p>
            <a:pPr>
              <a:lnSpc>
                <a:spcPct val="150000"/>
              </a:lnSpc>
            </a:pPr>
            <a:r>
              <a:rPr lang="en-US" altLang="zh-CN" dirty="0">
                <a:latin typeface="微软雅黑" panose="020B0503020204020204" pitchFamily="34" charset="-122"/>
                <a:ea typeface="微软雅黑" panose="020B0503020204020204" pitchFamily="34" charset="-122"/>
              </a:rPr>
              <a:t>Attention branch</a:t>
            </a:r>
          </a:p>
        </p:txBody>
      </p:sp>
      <p:sp>
        <p:nvSpPr>
          <p:cNvPr id="15" name="矩形 14">
            <a:extLst>
              <a:ext uri="{FF2B5EF4-FFF2-40B4-BE49-F238E27FC236}">
                <a16:creationId xmlns:a16="http://schemas.microsoft.com/office/drawing/2014/main" id="{A7AAF71E-C5EC-4EE2-B807-01E6ADA568C4}"/>
              </a:ext>
            </a:extLst>
          </p:cNvPr>
          <p:cNvSpPr/>
          <p:nvPr/>
        </p:nvSpPr>
        <p:spPr>
          <a:xfrm>
            <a:off x="5513658" y="4282603"/>
            <a:ext cx="2164054" cy="458908"/>
          </a:xfrm>
          <a:prstGeom prst="rect">
            <a:avLst/>
          </a:prstGeom>
        </p:spPr>
        <p:txBody>
          <a:bodyPr wrap="none">
            <a:spAutoFit/>
          </a:bodyPr>
          <a:lstStyle/>
          <a:p>
            <a:pPr>
              <a:lnSpc>
                <a:spcPct val="150000"/>
              </a:lnSpc>
            </a:pPr>
            <a:r>
              <a:rPr lang="en-US" altLang="zh-CN" dirty="0">
                <a:latin typeface="微软雅黑" panose="020B0503020204020204" pitchFamily="34" charset="-122"/>
                <a:ea typeface="微软雅黑" panose="020B0503020204020204" pitchFamily="34" charset="-122"/>
              </a:rPr>
              <a:t>Detection branch</a:t>
            </a:r>
          </a:p>
        </p:txBody>
      </p:sp>
      <p:pic>
        <p:nvPicPr>
          <p:cNvPr id="3" name="图片 2">
            <a:extLst>
              <a:ext uri="{FF2B5EF4-FFF2-40B4-BE49-F238E27FC236}">
                <a16:creationId xmlns:a16="http://schemas.microsoft.com/office/drawing/2014/main" id="{2207E6DE-C5E9-4398-92BB-64F92C0949C8}"/>
              </a:ext>
            </a:extLst>
          </p:cNvPr>
          <p:cNvPicPr>
            <a:picLocks noChangeAspect="1"/>
          </p:cNvPicPr>
          <p:nvPr/>
        </p:nvPicPr>
        <p:blipFill>
          <a:blip r:embed="rId3"/>
          <a:stretch>
            <a:fillRect/>
          </a:stretch>
        </p:blipFill>
        <p:spPr>
          <a:xfrm>
            <a:off x="527849" y="1165460"/>
            <a:ext cx="8705850" cy="3181350"/>
          </a:xfrm>
          <a:prstGeom prst="rect">
            <a:avLst/>
          </a:prstGeom>
        </p:spPr>
      </p:pic>
      <p:sp>
        <p:nvSpPr>
          <p:cNvPr id="16" name="矩形 15">
            <a:extLst>
              <a:ext uri="{FF2B5EF4-FFF2-40B4-BE49-F238E27FC236}">
                <a16:creationId xmlns:a16="http://schemas.microsoft.com/office/drawing/2014/main" id="{C93857EF-A3A6-4D14-B80E-A32A2D54D4EA}"/>
              </a:ext>
            </a:extLst>
          </p:cNvPr>
          <p:cNvSpPr/>
          <p:nvPr/>
        </p:nvSpPr>
        <p:spPr>
          <a:xfrm>
            <a:off x="9233699" y="1619040"/>
            <a:ext cx="2353529" cy="458908"/>
          </a:xfrm>
          <a:prstGeom prst="rect">
            <a:avLst/>
          </a:prstGeom>
        </p:spPr>
        <p:txBody>
          <a:bodyPr wrap="none">
            <a:spAutoFit/>
          </a:bodyPr>
          <a:lstStyle/>
          <a:p>
            <a:pPr>
              <a:lnSpc>
                <a:spcPct val="150000"/>
              </a:lnSpc>
            </a:pPr>
            <a:r>
              <a:rPr lang="en-US" altLang="zh-CN" dirty="0">
                <a:latin typeface="微软雅黑" panose="020B0503020204020204" pitchFamily="34" charset="-122"/>
                <a:ea typeface="微软雅黑" panose="020B0503020204020204" pitchFamily="34" charset="-122"/>
              </a:rPr>
              <a:t>initial saliency map </a:t>
            </a:r>
          </a:p>
        </p:txBody>
      </p:sp>
      <p:sp>
        <p:nvSpPr>
          <p:cNvPr id="17" name="矩形 16">
            <a:extLst>
              <a:ext uri="{FF2B5EF4-FFF2-40B4-BE49-F238E27FC236}">
                <a16:creationId xmlns:a16="http://schemas.microsoft.com/office/drawing/2014/main" id="{88A2513D-E64A-4BA3-A41F-27718541F6B2}"/>
              </a:ext>
            </a:extLst>
          </p:cNvPr>
          <p:cNvSpPr/>
          <p:nvPr/>
        </p:nvSpPr>
        <p:spPr>
          <a:xfrm>
            <a:off x="9233699" y="3192749"/>
            <a:ext cx="2156360" cy="458908"/>
          </a:xfrm>
          <a:prstGeom prst="rect">
            <a:avLst/>
          </a:prstGeom>
        </p:spPr>
        <p:txBody>
          <a:bodyPr wrap="none">
            <a:spAutoFit/>
          </a:bodyPr>
          <a:lstStyle/>
          <a:p>
            <a:pPr>
              <a:lnSpc>
                <a:spcPct val="150000"/>
              </a:lnSpc>
            </a:pPr>
            <a:r>
              <a:rPr lang="en-US" altLang="zh-CN" dirty="0">
                <a:latin typeface="微软雅黑" panose="020B0503020204020204" pitchFamily="34" charset="-122"/>
                <a:ea typeface="微软雅黑" panose="020B0503020204020204" pitchFamily="34" charset="-122"/>
              </a:rPr>
              <a:t>final saliency map</a:t>
            </a:r>
          </a:p>
        </p:txBody>
      </p:sp>
      <p:sp>
        <p:nvSpPr>
          <p:cNvPr id="18" name="矩形 17">
            <a:extLst>
              <a:ext uri="{FF2B5EF4-FFF2-40B4-BE49-F238E27FC236}">
                <a16:creationId xmlns:a16="http://schemas.microsoft.com/office/drawing/2014/main" id="{253EAE7E-816E-4471-B7E5-04B293DA0A1C}"/>
              </a:ext>
            </a:extLst>
          </p:cNvPr>
          <p:cNvSpPr/>
          <p:nvPr/>
        </p:nvSpPr>
        <p:spPr>
          <a:xfrm>
            <a:off x="3876675" y="2035670"/>
            <a:ext cx="3038475" cy="458908"/>
          </a:xfrm>
          <a:prstGeom prst="rect">
            <a:avLst/>
          </a:prstGeom>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rPr>
              <a:t>enhanced attention map</a:t>
            </a:r>
          </a:p>
        </p:txBody>
      </p:sp>
      <p:pic>
        <p:nvPicPr>
          <p:cNvPr id="9" name="图片 8">
            <a:extLst>
              <a:ext uri="{FF2B5EF4-FFF2-40B4-BE49-F238E27FC236}">
                <a16:creationId xmlns:a16="http://schemas.microsoft.com/office/drawing/2014/main" id="{1F528961-E1DC-47C8-A206-CC120B38837D}"/>
              </a:ext>
            </a:extLst>
          </p:cNvPr>
          <p:cNvPicPr>
            <a:picLocks noChangeAspect="1"/>
          </p:cNvPicPr>
          <p:nvPr/>
        </p:nvPicPr>
        <p:blipFill rotWithShape="1">
          <a:blip r:embed="rId4"/>
          <a:srcRect t="1" r="42591" b="-11572"/>
          <a:stretch/>
        </p:blipFill>
        <p:spPr>
          <a:xfrm>
            <a:off x="879672" y="3589814"/>
            <a:ext cx="3944474" cy="512006"/>
          </a:xfrm>
          <a:prstGeom prst="rect">
            <a:avLst/>
          </a:prstGeom>
        </p:spPr>
      </p:pic>
      <p:pic>
        <p:nvPicPr>
          <p:cNvPr id="19" name="图片 18">
            <a:extLst>
              <a:ext uri="{FF2B5EF4-FFF2-40B4-BE49-F238E27FC236}">
                <a16:creationId xmlns:a16="http://schemas.microsoft.com/office/drawing/2014/main" id="{0E83CD3C-63F0-477B-A8AA-7F4F39A0BE51}"/>
              </a:ext>
            </a:extLst>
          </p:cNvPr>
          <p:cNvPicPr>
            <a:picLocks noChangeAspect="1"/>
          </p:cNvPicPr>
          <p:nvPr/>
        </p:nvPicPr>
        <p:blipFill rotWithShape="1">
          <a:blip r:embed="rId4"/>
          <a:srcRect l="57409"/>
          <a:stretch/>
        </p:blipFill>
        <p:spPr>
          <a:xfrm>
            <a:off x="865996" y="4138519"/>
            <a:ext cx="2926392" cy="458908"/>
          </a:xfrm>
          <a:prstGeom prst="rect">
            <a:avLst/>
          </a:prstGeom>
        </p:spPr>
      </p:pic>
    </p:spTree>
    <p:extLst>
      <p:ext uri="{BB962C8B-B14F-4D97-AF65-F5344CB8AC3E}">
        <p14:creationId xmlns:p14="http://schemas.microsoft.com/office/powerpoint/2010/main" val="2517860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108348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Cascaded Partial Decoder for Fast and Accurate Salient Object Detection</a:t>
            </a:r>
          </a:p>
        </p:txBody>
      </p:sp>
      <p:sp>
        <p:nvSpPr>
          <p:cNvPr id="10" name="矩形 9">
            <a:extLst>
              <a:ext uri="{FF2B5EF4-FFF2-40B4-BE49-F238E27FC236}">
                <a16:creationId xmlns:a16="http://schemas.microsoft.com/office/drawing/2014/main" id="{D3D87BFE-7101-4604-BBDC-D67E6864517B}"/>
              </a:ext>
            </a:extLst>
          </p:cNvPr>
          <p:cNvSpPr/>
          <p:nvPr/>
        </p:nvSpPr>
        <p:spPr>
          <a:xfrm>
            <a:off x="414337" y="690356"/>
            <a:ext cx="954107" cy="507127"/>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损失：</a:t>
            </a:r>
          </a:p>
        </p:txBody>
      </p:sp>
      <p:pic>
        <p:nvPicPr>
          <p:cNvPr id="2" name="图片 1">
            <a:extLst>
              <a:ext uri="{FF2B5EF4-FFF2-40B4-BE49-F238E27FC236}">
                <a16:creationId xmlns:a16="http://schemas.microsoft.com/office/drawing/2014/main" id="{1C1C6FBB-F89F-425D-9E3F-7E82FD0C225D}"/>
              </a:ext>
            </a:extLst>
          </p:cNvPr>
          <p:cNvPicPr>
            <a:picLocks noChangeAspect="1"/>
          </p:cNvPicPr>
          <p:nvPr/>
        </p:nvPicPr>
        <p:blipFill rotWithShape="1">
          <a:blip r:embed="rId3"/>
          <a:srcRect r="2371"/>
          <a:stretch/>
        </p:blipFill>
        <p:spPr>
          <a:xfrm>
            <a:off x="738188" y="2636041"/>
            <a:ext cx="4510088" cy="400050"/>
          </a:xfrm>
          <a:prstGeom prst="rect">
            <a:avLst/>
          </a:prstGeom>
        </p:spPr>
      </p:pic>
      <p:pic>
        <p:nvPicPr>
          <p:cNvPr id="5" name="图片 4">
            <a:extLst>
              <a:ext uri="{FF2B5EF4-FFF2-40B4-BE49-F238E27FC236}">
                <a16:creationId xmlns:a16="http://schemas.microsoft.com/office/drawing/2014/main" id="{598892E0-1377-47C5-BB66-817AA8D5D3F8}"/>
              </a:ext>
            </a:extLst>
          </p:cNvPr>
          <p:cNvPicPr>
            <a:picLocks noChangeAspect="1"/>
          </p:cNvPicPr>
          <p:nvPr/>
        </p:nvPicPr>
        <p:blipFill>
          <a:blip r:embed="rId4"/>
          <a:stretch>
            <a:fillRect/>
          </a:stretch>
        </p:blipFill>
        <p:spPr>
          <a:xfrm>
            <a:off x="738187" y="3048210"/>
            <a:ext cx="5829300" cy="990600"/>
          </a:xfrm>
          <a:prstGeom prst="rect">
            <a:avLst/>
          </a:prstGeom>
        </p:spPr>
      </p:pic>
      <p:sp>
        <p:nvSpPr>
          <p:cNvPr id="7" name="矩形 6">
            <a:extLst>
              <a:ext uri="{FF2B5EF4-FFF2-40B4-BE49-F238E27FC236}">
                <a16:creationId xmlns:a16="http://schemas.microsoft.com/office/drawing/2014/main" id="{039D38A2-1335-4CBA-BF83-D27DBBB0A262}"/>
              </a:ext>
            </a:extLst>
          </p:cNvPr>
          <p:cNvSpPr/>
          <p:nvPr/>
        </p:nvSpPr>
        <p:spPr>
          <a:xfrm>
            <a:off x="604836" y="4050929"/>
            <a:ext cx="10006013" cy="1200329"/>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其中，N 是像素数,</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δ是指示函数</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j 是像素坐标</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Θ={Θi,Θd}是对应于显著图S = {Si,Sd}的参数集</a:t>
            </a:r>
          </a:p>
        </p:txBody>
      </p:sp>
      <p:sp>
        <p:nvSpPr>
          <p:cNvPr id="8" name="矩形 7">
            <a:extLst>
              <a:ext uri="{FF2B5EF4-FFF2-40B4-BE49-F238E27FC236}">
                <a16:creationId xmlns:a16="http://schemas.microsoft.com/office/drawing/2014/main" id="{BF505284-EBF3-476F-83FE-553EF8AA2C56}"/>
              </a:ext>
            </a:extLst>
          </p:cNvPr>
          <p:cNvSpPr/>
          <p:nvPr/>
        </p:nvSpPr>
        <p:spPr>
          <a:xfrm>
            <a:off x="676620" y="1163019"/>
            <a:ext cx="4922758" cy="1289905"/>
          </a:xfrm>
          <a:prstGeom prst="rect">
            <a:avLst/>
          </a:prstGeom>
        </p:spPr>
        <p:txBody>
          <a:bodyPr wrap="none">
            <a:spAutoFit/>
          </a:bodyPr>
          <a:lstStyle/>
          <a:p>
            <a:pPr>
              <a:lnSpc>
                <a:spcPct val="150000"/>
              </a:lnSpc>
            </a:pPr>
            <a:r>
              <a:rPr lang="zh-CN" altLang="en-US" dirty="0">
                <a:latin typeface="微软雅黑" panose="020B0503020204020204" pitchFamily="34" charset="-122"/>
                <a:ea typeface="微软雅黑" panose="020B0503020204020204" pitchFamily="34" charset="-122"/>
              </a:rPr>
              <a:t>损失函数分为两部分</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Attention</a:t>
            </a:r>
            <a:r>
              <a:rPr lang="zh-CN" altLang="en-US" dirty="0">
                <a:latin typeface="微软雅黑" panose="020B0503020204020204" pitchFamily="34" charset="-122"/>
                <a:ea typeface="微软雅黑" panose="020B0503020204020204" pitchFamily="34" charset="-122"/>
              </a:rPr>
              <a:t>分支</a:t>
            </a:r>
            <a:r>
              <a:rPr lang="en-US" altLang="zh-CN" dirty="0">
                <a:latin typeface="微软雅黑" panose="020B0503020204020204" pitchFamily="34" charset="-122"/>
                <a:ea typeface="微软雅黑" panose="020B0503020204020204" pitchFamily="34" charset="-122"/>
              </a:rPr>
              <a:t>(initial saliency map)</a:t>
            </a:r>
            <a:r>
              <a:rPr lang="zh-CN" altLang="en-US" dirty="0">
                <a:latin typeface="微软雅黑" panose="020B0503020204020204" pitchFamily="34" charset="-122"/>
                <a:ea typeface="微软雅黑" panose="020B0503020204020204" pitchFamily="34" charset="-122"/>
              </a:rPr>
              <a:t>的损失</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Detection</a:t>
            </a:r>
            <a:r>
              <a:rPr lang="zh-CN" altLang="en-US" dirty="0">
                <a:latin typeface="微软雅黑" panose="020B0503020204020204" pitchFamily="34" charset="-122"/>
                <a:ea typeface="微软雅黑" panose="020B0503020204020204" pitchFamily="34" charset="-122"/>
              </a:rPr>
              <a:t>分支</a:t>
            </a:r>
            <a:r>
              <a:rPr lang="en-US" altLang="zh-CN" dirty="0">
                <a:latin typeface="微软雅黑" panose="020B0503020204020204" pitchFamily="34" charset="-122"/>
                <a:ea typeface="微软雅黑" panose="020B0503020204020204" pitchFamily="34" charset="-122"/>
              </a:rPr>
              <a:t>(final saliency map) </a:t>
            </a:r>
            <a:r>
              <a:rPr lang="zh-CN" altLang="en-US" dirty="0">
                <a:latin typeface="微软雅黑" panose="020B0503020204020204" pitchFamily="34" charset="-122"/>
                <a:ea typeface="微软雅黑" panose="020B0503020204020204" pitchFamily="34" charset="-122"/>
              </a:rPr>
              <a:t>的损失</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109494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108348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Cascaded Partial Decoder for Fast and Accurate Salient Object Detection</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F68917A-C270-48EB-BA7C-15E85C0C34D8}"/>
                  </a:ext>
                </a:extLst>
              </p:cNvPr>
              <p:cNvSpPr txBox="1"/>
              <p:nvPr/>
            </p:nvSpPr>
            <p:spPr>
              <a:xfrm>
                <a:off x="772185" y="1383471"/>
                <a:ext cx="10724490" cy="4740913"/>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Initial attention strategy:</a:t>
                </a:r>
              </a:p>
              <a:p>
                <a:pPr lvl="1">
                  <a:lnSpc>
                    <a:spcPct val="150000"/>
                  </a:lnSpc>
                </a:pPr>
                <a:r>
                  <a:rPr lang="zh-CN" altLang="en-US" dirty="0">
                    <a:latin typeface="微软雅黑" panose="020B0503020204020204" pitchFamily="34" charset="-122"/>
                    <a:ea typeface="微软雅黑" panose="020B0503020204020204" pitchFamily="34" charset="-122"/>
                  </a:rPr>
                  <a:t>直接将特征图和</a:t>
                </a:r>
                <a:r>
                  <a:rPr lang="en-US" altLang="zh-CN" dirty="0">
                    <a:latin typeface="微软雅黑" panose="020B0503020204020204" pitchFamily="34" charset="-122"/>
                    <a:ea typeface="微软雅黑" panose="020B0503020204020204" pitchFamily="34" charset="-122"/>
                  </a:rPr>
                  <a:t>Attention</a:t>
                </a:r>
                <a:r>
                  <a:rPr lang="zh-CN" altLang="en-US" dirty="0">
                    <a:latin typeface="微软雅黑" panose="020B0503020204020204" pitchFamily="34" charset="-122"/>
                    <a:ea typeface="微软雅黑" panose="020B0503020204020204" pitchFamily="34" charset="-122"/>
                  </a:rPr>
                  <a:t>分支生成的</a:t>
                </a:r>
                <a:r>
                  <a:rPr lang="en-US" altLang="zh-CN" dirty="0">
                    <a:latin typeface="微软雅黑" panose="020B0503020204020204" pitchFamily="34" charset="-122"/>
                    <a:ea typeface="微软雅黑" panose="020B0503020204020204" pitchFamily="34" charset="-122"/>
                  </a:rPr>
                  <a:t>initial saliency map</a:t>
                </a:r>
                <a:r>
                  <a:rPr lang="zh-CN" altLang="en-US" dirty="0">
                    <a:latin typeface="微软雅黑" panose="020B0503020204020204" pitchFamily="34" charset="-122"/>
                    <a:ea typeface="微软雅黑" panose="020B0503020204020204" pitchFamily="34" charset="-122"/>
                  </a:rPr>
                  <a:t>相乘</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当</a:t>
                </a:r>
                <a:r>
                  <a:rPr lang="en-US" altLang="zh-CN" dirty="0">
                    <a:latin typeface="微软雅黑" panose="020B0503020204020204" pitchFamily="34" charset="-122"/>
                    <a:ea typeface="微软雅黑" panose="020B0503020204020204" pitchFamily="34" charset="-122"/>
                  </a:rPr>
                  <a:t>initial saliency map</a:t>
                </a:r>
                <a:r>
                  <a:rPr lang="zh-CN" altLang="en-US" dirty="0">
                    <a:latin typeface="微软雅黑" panose="020B0503020204020204" pitchFamily="34" charset="-122"/>
                    <a:ea typeface="微软雅黑" panose="020B0503020204020204" pitchFamily="34" charset="-122"/>
                  </a:rPr>
                  <a:t>足够准确时，可以有效地抑制特征图中的干扰</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但如果干扰被识别为显著信息的话，会产生噪声的显著性图</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同时</a:t>
                </a:r>
                <a:r>
                  <a:rPr lang="en-US" altLang="zh-CN" dirty="0">
                    <a:latin typeface="微软雅黑" panose="020B0503020204020204" pitchFamily="34" charset="-122"/>
                    <a:ea typeface="微软雅黑" panose="020B0503020204020204" pitchFamily="34" charset="-122"/>
                  </a:rPr>
                  <a:t>initial saliency map</a:t>
                </a:r>
                <a:r>
                  <a:rPr lang="zh-CN" altLang="en-US" dirty="0">
                    <a:latin typeface="微软雅黑" panose="020B0503020204020204" pitchFamily="34" charset="-122"/>
                    <a:ea typeface="微软雅黑" panose="020B0503020204020204" pitchFamily="34" charset="-122"/>
                  </a:rPr>
                  <a:t>可能会过滤掉显著性目标的边缘信息，导致显著性图的边缘无法准确分割</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Holistic Attention strategy :</a:t>
                </a:r>
              </a:p>
              <a:p>
                <a:pPr>
                  <a:lnSpc>
                    <a:spcPct val="150000"/>
                  </a:lnSpc>
                </a:pP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其中</a:t>
                </a:r>
                <a:r>
                  <a:rPr lang="en-US" altLang="zh-CN" dirty="0" err="1">
                    <a:latin typeface="微软雅黑" panose="020B0503020204020204" pitchFamily="34" charset="-122"/>
                    <a:ea typeface="微软雅黑" panose="020B0503020204020204" pitchFamily="34" charset="-122"/>
                  </a:rPr>
                  <a:t>Convg</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是卷积操作（</a:t>
                </a:r>
                <a:r>
                  <a:rPr lang="en-US" altLang="zh-CN" dirty="0">
                    <a:latin typeface="微软雅黑" panose="020B0503020204020204" pitchFamily="34" charset="-122"/>
                    <a:ea typeface="微软雅黑" panose="020B0503020204020204" pitchFamily="34" charset="-122"/>
                  </a:rPr>
                  <a:t>Gaussian kernel k and zero bias</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en-US" altLang="zh-CN" dirty="0" err="1">
                    <a:latin typeface="微软雅黑" panose="020B0503020204020204" pitchFamily="34" charset="-122"/>
                    <a:ea typeface="微软雅黑" panose="020B0503020204020204" pitchFamily="34" charset="-122"/>
                  </a:rPr>
                  <a:t>fmin_max</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是归一化操作</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en-US" altLang="zh-CN" dirty="0">
                    <a:latin typeface="微软雅黑" panose="020B0503020204020204" pitchFamily="34" charset="-122"/>
                    <a:ea typeface="微软雅黑" panose="020B0503020204020204" pitchFamily="34" charset="-122"/>
                  </a:rPr>
                  <a:t>MAX</a:t>
                </a:r>
                <a:r>
                  <a:rPr lang="zh-CN" altLang="en-US" dirty="0">
                    <a:latin typeface="微软雅黑" panose="020B0503020204020204" pitchFamily="34" charset="-122"/>
                    <a:ea typeface="微软雅黑" panose="020B0503020204020204" pitchFamily="34" charset="-122"/>
                  </a:rPr>
                  <a:t>是最大化函数，用来增加显著区域</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m:rPr>
                            <m:nor/>
                          </m:rPr>
                          <a:rPr lang="en-US" altLang="zh-CN" dirty="0">
                            <a:latin typeface="微软雅黑" panose="020B0503020204020204" pitchFamily="34" charset="-122"/>
                            <a:ea typeface="微软雅黑" panose="020B0503020204020204" pitchFamily="34" charset="-122"/>
                          </a:rPr>
                          <m:t>S</m:t>
                        </m:r>
                      </m:e>
                      <m:sub>
                        <m:r>
                          <m:rPr>
                            <m:nor/>
                          </m:rPr>
                          <a:rPr lang="en-US" altLang="zh-CN" dirty="0">
                            <a:latin typeface="微软雅黑" panose="020B0503020204020204" pitchFamily="34" charset="-122"/>
                            <a:ea typeface="微软雅黑" panose="020B0503020204020204" pitchFamily="34" charset="-122"/>
                          </a:rPr>
                          <m:t>i</m:t>
                        </m:r>
                      </m:sub>
                    </m:sSub>
                  </m:oMath>
                </a14:m>
                <a:r>
                  <a:rPr lang="zh-CN" altLang="en-US" dirty="0">
                    <a:latin typeface="微软雅黑" panose="020B0503020204020204" pitchFamily="34" charset="-122"/>
                    <a:ea typeface="微软雅黑" panose="020B0503020204020204" pitchFamily="34" charset="-122"/>
                  </a:rPr>
                  <a:t>的权重系数</a:t>
                </a:r>
                <a:r>
                  <a:rPr lang="en-US" altLang="zh-CN" dirty="0">
                    <a:latin typeface="微软雅黑" panose="020B0503020204020204" pitchFamily="34" charset="-122"/>
                    <a:ea typeface="微软雅黑" panose="020B0503020204020204" pitchFamily="34" charset="-122"/>
                  </a:rPr>
                  <a:t>,</a:t>
                </a:r>
              </a:p>
              <a:p>
                <a:pPr lvl="1">
                  <a:lnSpc>
                    <a:spcPct val="150000"/>
                  </a:lnSpc>
                </a:pPr>
                <a:r>
                  <a:rPr lang="zh-CN" altLang="en-US" dirty="0">
                    <a:latin typeface="微软雅黑" panose="020B0503020204020204" pitchFamily="34" charset="-122"/>
                    <a:ea typeface="微软雅黑" panose="020B0503020204020204" pitchFamily="34" charset="-122"/>
                  </a:rPr>
                  <a:t>因为卷积操作会使得</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m:rPr>
                            <m:nor/>
                          </m:rPr>
                          <a:rPr lang="en-US" altLang="zh-CN" dirty="0">
                            <a:latin typeface="微软雅黑" panose="020B0503020204020204" pitchFamily="34" charset="-122"/>
                            <a:ea typeface="微软雅黑" panose="020B0503020204020204" pitchFamily="34" charset="-122"/>
                          </a:rPr>
                          <m:t>S</m:t>
                        </m:r>
                      </m:e>
                      <m:sub>
                        <m:r>
                          <m:rPr>
                            <m:nor/>
                          </m:rPr>
                          <a:rPr lang="en-US" altLang="zh-CN" dirty="0">
                            <a:latin typeface="微软雅黑" panose="020B0503020204020204" pitchFamily="34" charset="-122"/>
                            <a:ea typeface="微软雅黑" panose="020B0503020204020204" pitchFamily="34" charset="-122"/>
                          </a:rPr>
                          <m:t>i</m:t>
                        </m:r>
                      </m:sub>
                    </m:sSub>
                  </m:oMath>
                </a14:m>
                <a:r>
                  <a:rPr lang="zh-CN" altLang="en-US" dirty="0">
                    <a:latin typeface="微软雅黑" panose="020B0503020204020204" pitchFamily="34" charset="-122"/>
                    <a:ea typeface="微软雅黑" panose="020B0503020204020204" pitchFamily="34" charset="-122"/>
                  </a:rPr>
                  <a:t>偏移</a:t>
                </a:r>
                <a:endParaRPr lang="en-US" altLang="zh-CN" dirty="0">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2F68917A-C270-48EB-BA7C-15E85C0C34D8}"/>
                  </a:ext>
                </a:extLst>
              </p:cNvPr>
              <p:cNvSpPr txBox="1">
                <a:spLocks noRot="1" noChangeAspect="1" noMove="1" noResize="1" noEditPoints="1" noAdjustHandles="1" noChangeArrowheads="1" noChangeShapeType="1" noTextEdit="1"/>
              </p:cNvSpPr>
              <p:nvPr/>
            </p:nvSpPr>
            <p:spPr>
              <a:xfrm>
                <a:off x="772185" y="1383471"/>
                <a:ext cx="10724490" cy="4740913"/>
              </a:xfrm>
              <a:prstGeom prst="rect">
                <a:avLst/>
              </a:prstGeom>
              <a:blipFill>
                <a:blip r:embed="rId3"/>
                <a:stretch>
                  <a:fillRect l="-512" b="-257"/>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DE07C379-D357-4579-8121-E08253B63BC6}"/>
              </a:ext>
            </a:extLst>
          </p:cNvPr>
          <p:cNvPicPr>
            <a:picLocks noChangeAspect="1"/>
          </p:cNvPicPr>
          <p:nvPr/>
        </p:nvPicPr>
        <p:blipFill>
          <a:blip r:embed="rId4"/>
          <a:stretch>
            <a:fillRect/>
          </a:stretch>
        </p:blipFill>
        <p:spPr>
          <a:xfrm>
            <a:off x="1304925" y="3862721"/>
            <a:ext cx="5048250" cy="447675"/>
          </a:xfrm>
          <a:prstGeom prst="rect">
            <a:avLst/>
          </a:prstGeom>
        </p:spPr>
      </p:pic>
      <p:pic>
        <p:nvPicPr>
          <p:cNvPr id="3" name="图片 2">
            <a:extLst>
              <a:ext uri="{FF2B5EF4-FFF2-40B4-BE49-F238E27FC236}">
                <a16:creationId xmlns:a16="http://schemas.microsoft.com/office/drawing/2014/main" id="{2A3ABD46-4826-423D-A9D9-A5E40F380508}"/>
              </a:ext>
            </a:extLst>
          </p:cNvPr>
          <p:cNvPicPr>
            <a:picLocks noChangeAspect="1"/>
          </p:cNvPicPr>
          <p:nvPr/>
        </p:nvPicPr>
        <p:blipFill>
          <a:blip r:embed="rId5"/>
          <a:stretch>
            <a:fillRect/>
          </a:stretch>
        </p:blipFill>
        <p:spPr>
          <a:xfrm>
            <a:off x="7713679" y="3724275"/>
            <a:ext cx="4315736" cy="2628900"/>
          </a:xfrm>
          <a:prstGeom prst="rect">
            <a:avLst/>
          </a:prstGeom>
        </p:spPr>
      </p:pic>
      <p:sp>
        <p:nvSpPr>
          <p:cNvPr id="8" name="矩形 7">
            <a:extLst>
              <a:ext uri="{FF2B5EF4-FFF2-40B4-BE49-F238E27FC236}">
                <a16:creationId xmlns:a16="http://schemas.microsoft.com/office/drawing/2014/main" id="{63A77E7A-7F06-4852-8E61-5816795078DD}"/>
              </a:ext>
            </a:extLst>
          </p:cNvPr>
          <p:cNvSpPr/>
          <p:nvPr/>
        </p:nvSpPr>
        <p:spPr>
          <a:xfrm>
            <a:off x="414337" y="690356"/>
            <a:ext cx="3454792" cy="507127"/>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Holistic Attention Module</a:t>
            </a:r>
            <a:r>
              <a:rPr lang="zh-CN" altLang="en-US" sz="2000" b="1" kern="0" dirty="0">
                <a:solidFill>
                  <a:srgbClr val="071F65"/>
                </a:solidFill>
                <a:cs typeface="+mn-ea"/>
                <a:sym typeface="+mn-lt"/>
              </a:rPr>
              <a:t>：</a:t>
            </a:r>
          </a:p>
        </p:txBody>
      </p:sp>
    </p:spTree>
    <p:extLst>
      <p:ext uri="{BB962C8B-B14F-4D97-AF65-F5344CB8AC3E}">
        <p14:creationId xmlns:p14="http://schemas.microsoft.com/office/powerpoint/2010/main" val="19774271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108348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Cascaded Partial Decoder for Fast and Accurate Salient Object Detection</a:t>
            </a:r>
          </a:p>
        </p:txBody>
      </p:sp>
      <p:sp>
        <p:nvSpPr>
          <p:cNvPr id="11" name="文本框 10">
            <a:extLst>
              <a:ext uri="{FF2B5EF4-FFF2-40B4-BE49-F238E27FC236}">
                <a16:creationId xmlns:a16="http://schemas.microsoft.com/office/drawing/2014/main" id="{2F68917A-C270-48EB-BA7C-15E85C0C34D8}"/>
              </a:ext>
            </a:extLst>
          </p:cNvPr>
          <p:cNvSpPr txBox="1"/>
          <p:nvPr/>
        </p:nvSpPr>
        <p:spPr>
          <a:xfrm>
            <a:off x="609815" y="1522596"/>
            <a:ext cx="4902222" cy="1705403"/>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本文提出的显著性检测框架可以用来改进已有的显著性检测工作。本文将该框架应用于三种已有模型（</a:t>
            </a:r>
            <a:r>
              <a:rPr lang="en-US" altLang="zh-CN" dirty="0" err="1">
                <a:latin typeface="微软雅黑" panose="020B0503020204020204" pitchFamily="34" charset="-122"/>
                <a:ea typeface="微软雅黑" panose="020B0503020204020204" pitchFamily="34" charset="-122"/>
              </a:rPr>
              <a:t>bmpm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amulet</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nldf</a:t>
            </a:r>
            <a:r>
              <a:rPr lang="zh-CN" altLang="en-US" dirty="0">
                <a:latin typeface="微软雅黑" panose="020B0503020204020204" pitchFamily="34" charset="-122"/>
                <a:ea typeface="微软雅黑" panose="020B0503020204020204" pitchFamily="34" charset="-122"/>
              </a:rPr>
              <a:t>）。应用本文框架改进后的三种模型性能都有提升。</a:t>
            </a:r>
            <a:endParaRPr lang="en-US" altLang="zh-CN"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1A7823E6-BE1C-4ECD-8554-770A3889C49C}"/>
              </a:ext>
            </a:extLst>
          </p:cNvPr>
          <p:cNvSpPr/>
          <p:nvPr/>
        </p:nvSpPr>
        <p:spPr>
          <a:xfrm>
            <a:off x="414337" y="690356"/>
            <a:ext cx="3962944" cy="507127"/>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Application in Existing Models</a:t>
            </a:r>
            <a:r>
              <a:rPr lang="zh-CN" altLang="en-US" sz="2000" b="1" kern="0" dirty="0">
                <a:solidFill>
                  <a:srgbClr val="071F65"/>
                </a:solidFill>
                <a:cs typeface="+mn-ea"/>
                <a:sym typeface="+mn-lt"/>
              </a:rPr>
              <a:t>：</a:t>
            </a:r>
          </a:p>
        </p:txBody>
      </p:sp>
      <p:pic>
        <p:nvPicPr>
          <p:cNvPr id="5" name="图片 4">
            <a:extLst>
              <a:ext uri="{FF2B5EF4-FFF2-40B4-BE49-F238E27FC236}">
                <a16:creationId xmlns:a16="http://schemas.microsoft.com/office/drawing/2014/main" id="{F658775F-3519-42DA-A802-82A1629BCF5B}"/>
              </a:ext>
            </a:extLst>
          </p:cNvPr>
          <p:cNvPicPr>
            <a:picLocks noChangeAspect="1"/>
          </p:cNvPicPr>
          <p:nvPr/>
        </p:nvPicPr>
        <p:blipFill>
          <a:blip r:embed="rId3"/>
          <a:stretch>
            <a:fillRect/>
          </a:stretch>
        </p:blipFill>
        <p:spPr>
          <a:xfrm>
            <a:off x="5769651" y="1110605"/>
            <a:ext cx="6257745" cy="4234789"/>
          </a:xfrm>
          <a:prstGeom prst="rect">
            <a:avLst/>
          </a:prstGeom>
        </p:spPr>
      </p:pic>
    </p:spTree>
    <p:extLst>
      <p:ext uri="{BB962C8B-B14F-4D97-AF65-F5344CB8AC3E}">
        <p14:creationId xmlns:p14="http://schemas.microsoft.com/office/powerpoint/2010/main" val="16396660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5135894" y="1700811"/>
            <a:ext cx="1920213" cy="1788383"/>
            <a:chOff x="1164" y="687"/>
            <a:chExt cx="3219" cy="2998"/>
          </a:xfrm>
          <a:solidFill>
            <a:srgbClr val="E74E3E"/>
          </a:solidFill>
        </p:grpSpPr>
        <p:sp>
          <p:nvSpPr>
            <p:cNvPr id="7"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8323"/>
              <a:endParaRPr lang="zh-HK" altLang="en-US" sz="2400">
                <a:solidFill>
                  <a:prstClr val="black"/>
                </a:solidFill>
              </a:endParaRPr>
            </a:p>
          </p:txBody>
        </p:sp>
        <p:sp>
          <p:nvSpPr>
            <p:cNvPr id="8"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8323"/>
              <a:endParaRPr lang="zh-HK" altLang="en-US" sz="2400">
                <a:solidFill>
                  <a:prstClr val="black"/>
                </a:solidFill>
              </a:endParaRPr>
            </a:p>
          </p:txBody>
        </p:sp>
      </p:grpSp>
      <p:sp>
        <p:nvSpPr>
          <p:cNvPr id="9" name="矩形 8"/>
          <p:cNvSpPr/>
          <p:nvPr/>
        </p:nvSpPr>
        <p:spPr>
          <a:xfrm>
            <a:off x="3622397" y="3800583"/>
            <a:ext cx="5013424" cy="1056117"/>
          </a:xfrm>
          <a:prstGeom prst="rect">
            <a:avLst/>
          </a:prstGeom>
          <a:solidFill>
            <a:srgbClr val="E74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323"/>
            <a:r>
              <a:rPr lang="zh-CN" altLang="en-US" sz="6400" b="1" spc="400" dirty="0">
                <a:solidFill>
                  <a:prstClr val="white"/>
                </a:solidFill>
                <a:latin typeface="微软雅黑" panose="020B0503020204020204" pitchFamily="34" charset="-122"/>
                <a:ea typeface="微软雅黑" panose="020B0503020204020204" pitchFamily="34" charset="-122"/>
              </a:rPr>
              <a:t>   谢 谢！</a:t>
            </a:r>
            <a:endParaRPr lang="zh-HK" altLang="en-US" sz="6400" b="1" spc="400"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9710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7580919"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数据集及评价指标（</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SOD Dataset and Metrics</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a:t>
            </a:r>
          </a:p>
        </p:txBody>
      </p:sp>
      <p:sp>
        <p:nvSpPr>
          <p:cNvPr id="28" name="文本框 27">
            <a:extLst>
              <a:ext uri="{FF2B5EF4-FFF2-40B4-BE49-F238E27FC236}">
                <a16:creationId xmlns:a16="http://schemas.microsoft.com/office/drawing/2014/main" id="{AE6E9147-36B5-4DA9-8250-ACD66E07B0B8}"/>
              </a:ext>
            </a:extLst>
          </p:cNvPr>
          <p:cNvSpPr txBox="1"/>
          <p:nvPr/>
        </p:nvSpPr>
        <p:spPr>
          <a:xfrm>
            <a:off x="499929" y="1105498"/>
            <a:ext cx="11514010" cy="3782895"/>
          </a:xfrm>
          <a:prstGeom prst="rect">
            <a:avLst/>
          </a:prstGeom>
          <a:noFill/>
        </p:spPr>
        <p:txBody>
          <a:bodyPr wrap="square" rtlCol="0">
            <a:spAutoFit/>
          </a:bodyPr>
          <a:lstStyle/>
          <a:p>
            <a:pPr lvl="0">
              <a:lnSpc>
                <a:spcPct val="150000"/>
              </a:lnSpc>
            </a:pPr>
            <a:r>
              <a:rPr lang="en-US" altLang="zh-CN" kern="0" dirty="0">
                <a:latin typeface="微软雅黑" pitchFamily="34" charset="-122"/>
                <a:ea typeface="微软雅黑" pitchFamily="34" charset="-122"/>
              </a:rPr>
              <a:t>Precision-Recall (PR)</a:t>
            </a:r>
          </a:p>
          <a:p>
            <a:pPr lvl="0">
              <a:lnSpc>
                <a:spcPct val="150000"/>
              </a:lnSpc>
            </a:pPr>
            <a:endParaRPr lang="en-US" altLang="zh-CN" kern="0" dirty="0">
              <a:latin typeface="微软雅黑" pitchFamily="34" charset="-122"/>
              <a:ea typeface="微软雅黑" pitchFamily="34" charset="-122"/>
            </a:endParaRPr>
          </a:p>
          <a:p>
            <a:pPr lvl="0">
              <a:lnSpc>
                <a:spcPct val="150000"/>
              </a:lnSpc>
            </a:pPr>
            <a:endParaRPr lang="en-US" altLang="zh-CN" kern="0" dirty="0">
              <a:latin typeface="微软雅黑" pitchFamily="34" charset="-122"/>
              <a:ea typeface="微软雅黑" pitchFamily="34" charset="-122"/>
            </a:endParaRPr>
          </a:p>
          <a:p>
            <a:pPr lvl="0">
              <a:lnSpc>
                <a:spcPct val="150000"/>
              </a:lnSpc>
            </a:pPr>
            <a:r>
              <a:rPr lang="en-US" altLang="zh-CN" kern="0" dirty="0">
                <a:latin typeface="微软雅黑" pitchFamily="34" charset="-122"/>
                <a:ea typeface="微软雅黑" pitchFamily="34" charset="-122"/>
              </a:rPr>
              <a:t>F-measure  </a:t>
            </a:r>
          </a:p>
          <a:p>
            <a:pPr lvl="0">
              <a:lnSpc>
                <a:spcPct val="150000"/>
              </a:lnSpc>
            </a:pPr>
            <a:endParaRPr lang="en-US" altLang="zh-CN" kern="0" dirty="0">
              <a:latin typeface="微软雅黑" pitchFamily="34" charset="-122"/>
              <a:ea typeface="微软雅黑" pitchFamily="34" charset="-122"/>
            </a:endParaRPr>
          </a:p>
          <a:p>
            <a:pPr lvl="0">
              <a:lnSpc>
                <a:spcPct val="150000"/>
              </a:lnSpc>
            </a:pPr>
            <a:endParaRPr lang="en-US" altLang="zh-CN" kern="0" dirty="0">
              <a:latin typeface="微软雅黑" pitchFamily="34" charset="-122"/>
              <a:ea typeface="微软雅黑" pitchFamily="34" charset="-122"/>
            </a:endParaRPr>
          </a:p>
          <a:p>
            <a:pPr lvl="0">
              <a:lnSpc>
                <a:spcPct val="150000"/>
              </a:lnSpc>
            </a:pPr>
            <a:r>
              <a:rPr lang="en-US" altLang="zh-CN" kern="0" dirty="0">
                <a:latin typeface="微软雅黑" pitchFamily="34" charset="-122"/>
                <a:ea typeface="微软雅黑" pitchFamily="34" charset="-122"/>
              </a:rPr>
              <a:t> Mean Absolute Error (MAE)</a:t>
            </a:r>
          </a:p>
          <a:p>
            <a:pPr lvl="0">
              <a:lnSpc>
                <a:spcPct val="150000"/>
              </a:lnSpc>
            </a:pPr>
            <a:endParaRPr lang="en-US" altLang="zh-CN" kern="0" dirty="0">
              <a:latin typeface="微软雅黑" pitchFamily="34" charset="-122"/>
              <a:ea typeface="微软雅黑" pitchFamily="34" charset="-122"/>
            </a:endParaRPr>
          </a:p>
          <a:p>
            <a:pPr lvl="0">
              <a:lnSpc>
                <a:spcPct val="150000"/>
              </a:lnSpc>
            </a:pPr>
            <a:endParaRPr lang="en-US" altLang="zh-CN" kern="0" dirty="0">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91C61BC5-7745-4E55-9154-F4C36222DB51}"/>
              </a:ext>
            </a:extLst>
          </p:cNvPr>
          <p:cNvSpPr/>
          <p:nvPr/>
        </p:nvSpPr>
        <p:spPr>
          <a:xfrm>
            <a:off x="227911" y="574677"/>
            <a:ext cx="1338828" cy="458908"/>
          </a:xfrm>
          <a:prstGeom prst="rect">
            <a:avLst/>
          </a:prstGeom>
        </p:spPr>
        <p:txBody>
          <a:bodyPr wrap="none">
            <a:spAutoFit/>
          </a:bodyPr>
          <a:lstStyle/>
          <a:p>
            <a:pPr lvl="0">
              <a:lnSpc>
                <a:spcPct val="150000"/>
              </a:lnSpc>
            </a:pPr>
            <a:r>
              <a:rPr lang="zh-CN" altLang="en-US" b="1" kern="0" dirty="0">
                <a:solidFill>
                  <a:srgbClr val="071F65"/>
                </a:solidFill>
                <a:latin typeface="微软雅黑" pitchFamily="34" charset="-122"/>
                <a:ea typeface="微软雅黑" pitchFamily="34" charset="-122"/>
              </a:rPr>
              <a:t>评价指标：</a:t>
            </a:r>
            <a:endParaRPr lang="en-US" altLang="zh-CN" b="1" kern="0" dirty="0">
              <a:solidFill>
                <a:srgbClr val="071F65"/>
              </a:solidFill>
              <a:latin typeface="微软雅黑" pitchFamily="34" charset="-122"/>
              <a:ea typeface="微软雅黑" pitchFamily="34" charset="-122"/>
            </a:endParaRPr>
          </a:p>
        </p:txBody>
      </p:sp>
      <p:pic>
        <p:nvPicPr>
          <p:cNvPr id="3" name="图片 2">
            <a:extLst>
              <a:ext uri="{FF2B5EF4-FFF2-40B4-BE49-F238E27FC236}">
                <a16:creationId xmlns:a16="http://schemas.microsoft.com/office/drawing/2014/main" id="{E70116B1-7669-4C93-9133-18A71741B744}"/>
              </a:ext>
            </a:extLst>
          </p:cNvPr>
          <p:cNvPicPr>
            <a:picLocks noChangeAspect="1"/>
          </p:cNvPicPr>
          <p:nvPr/>
        </p:nvPicPr>
        <p:blipFill>
          <a:blip r:embed="rId3"/>
          <a:stretch>
            <a:fillRect/>
          </a:stretch>
        </p:blipFill>
        <p:spPr>
          <a:xfrm>
            <a:off x="3204674" y="1770962"/>
            <a:ext cx="4385416" cy="533751"/>
          </a:xfrm>
          <a:prstGeom prst="rect">
            <a:avLst/>
          </a:prstGeom>
        </p:spPr>
      </p:pic>
      <p:pic>
        <p:nvPicPr>
          <p:cNvPr id="5" name="图片 4">
            <a:extLst>
              <a:ext uri="{FF2B5EF4-FFF2-40B4-BE49-F238E27FC236}">
                <a16:creationId xmlns:a16="http://schemas.microsoft.com/office/drawing/2014/main" id="{09E71FC3-5D81-4546-BBEC-32975606431D}"/>
              </a:ext>
            </a:extLst>
          </p:cNvPr>
          <p:cNvPicPr>
            <a:picLocks noChangeAspect="1"/>
          </p:cNvPicPr>
          <p:nvPr/>
        </p:nvPicPr>
        <p:blipFill>
          <a:blip r:embed="rId4"/>
          <a:stretch>
            <a:fillRect/>
          </a:stretch>
        </p:blipFill>
        <p:spPr>
          <a:xfrm>
            <a:off x="3204674" y="2785807"/>
            <a:ext cx="3580687" cy="647762"/>
          </a:xfrm>
          <a:prstGeom prst="rect">
            <a:avLst/>
          </a:prstGeom>
        </p:spPr>
      </p:pic>
      <p:pic>
        <p:nvPicPr>
          <p:cNvPr id="7" name="图片 6">
            <a:extLst>
              <a:ext uri="{FF2B5EF4-FFF2-40B4-BE49-F238E27FC236}">
                <a16:creationId xmlns:a16="http://schemas.microsoft.com/office/drawing/2014/main" id="{CB3ABFA9-FDA3-425B-B282-2B4458DDC8DA}"/>
              </a:ext>
            </a:extLst>
          </p:cNvPr>
          <p:cNvPicPr>
            <a:picLocks noChangeAspect="1"/>
          </p:cNvPicPr>
          <p:nvPr/>
        </p:nvPicPr>
        <p:blipFill>
          <a:blip r:embed="rId5"/>
          <a:stretch>
            <a:fillRect/>
          </a:stretch>
        </p:blipFill>
        <p:spPr>
          <a:xfrm>
            <a:off x="3204674" y="4242733"/>
            <a:ext cx="4862556" cy="621109"/>
          </a:xfrm>
          <a:prstGeom prst="rect">
            <a:avLst/>
          </a:prstGeom>
        </p:spPr>
      </p:pic>
    </p:spTree>
    <p:extLst>
      <p:ext uri="{BB962C8B-B14F-4D97-AF65-F5344CB8AC3E}">
        <p14:creationId xmlns:p14="http://schemas.microsoft.com/office/powerpoint/2010/main" val="3014187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295037"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算法分类</a:t>
            </a:r>
            <a:r>
              <a:rPr kumimoji="0" lang="en-US" altLang="zh-CN"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rPr>
              <a:t>(</a:t>
            </a:r>
            <a:r>
              <a:rPr lang="en-US" altLang="zh-CN" sz="2667" dirty="0">
                <a:solidFill>
                  <a:prstClr val="white"/>
                </a:solidFill>
                <a:latin typeface="华文新魏" panose="02010800040101010101" pitchFamily="2" charset="-122"/>
                <a:ea typeface="华文新魏" panose="02010800040101010101" pitchFamily="2" charset="-122"/>
                <a:cs typeface="+mn-ea"/>
              </a:rPr>
              <a:t>Algorithm Taxonomy)</a:t>
            </a:r>
            <a:endParaRPr kumimoji="0" lang="zh-CN" altLang="en-US"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pic>
        <p:nvPicPr>
          <p:cNvPr id="3" name="图片 2">
            <a:extLst>
              <a:ext uri="{FF2B5EF4-FFF2-40B4-BE49-F238E27FC236}">
                <a16:creationId xmlns:a16="http://schemas.microsoft.com/office/drawing/2014/main" id="{286BDD80-2508-4D48-9E48-DA57138D1E5E}"/>
              </a:ext>
            </a:extLst>
          </p:cNvPr>
          <p:cNvPicPr>
            <a:picLocks noChangeAspect="1"/>
          </p:cNvPicPr>
          <p:nvPr/>
        </p:nvPicPr>
        <p:blipFill>
          <a:blip r:embed="rId3"/>
          <a:stretch>
            <a:fillRect/>
          </a:stretch>
        </p:blipFill>
        <p:spPr>
          <a:xfrm>
            <a:off x="121402" y="2627139"/>
            <a:ext cx="11949196" cy="2188654"/>
          </a:xfrm>
          <a:prstGeom prst="rect">
            <a:avLst/>
          </a:prstGeom>
        </p:spPr>
      </p:pic>
      <p:pic>
        <p:nvPicPr>
          <p:cNvPr id="2" name="图片 1">
            <a:extLst>
              <a:ext uri="{FF2B5EF4-FFF2-40B4-BE49-F238E27FC236}">
                <a16:creationId xmlns:a16="http://schemas.microsoft.com/office/drawing/2014/main" id="{E0CA870A-718D-4C9A-BB41-D15BDB8A7C2D}"/>
              </a:ext>
            </a:extLst>
          </p:cNvPr>
          <p:cNvPicPr>
            <a:picLocks noChangeAspect="1"/>
          </p:cNvPicPr>
          <p:nvPr/>
        </p:nvPicPr>
        <p:blipFill>
          <a:blip r:embed="rId4"/>
          <a:stretch>
            <a:fillRect/>
          </a:stretch>
        </p:blipFill>
        <p:spPr>
          <a:xfrm>
            <a:off x="734955" y="4815793"/>
            <a:ext cx="10722089" cy="2042019"/>
          </a:xfrm>
          <a:prstGeom prst="rect">
            <a:avLst/>
          </a:prstGeom>
        </p:spPr>
      </p:pic>
      <p:sp>
        <p:nvSpPr>
          <p:cNvPr id="5" name="矩形 4">
            <a:extLst>
              <a:ext uri="{FF2B5EF4-FFF2-40B4-BE49-F238E27FC236}">
                <a16:creationId xmlns:a16="http://schemas.microsoft.com/office/drawing/2014/main" id="{A56E489B-5D44-4C32-A483-69623E9EDC1F}"/>
              </a:ext>
            </a:extLst>
          </p:cNvPr>
          <p:cNvSpPr/>
          <p:nvPr/>
        </p:nvSpPr>
        <p:spPr>
          <a:xfrm>
            <a:off x="881668" y="774550"/>
            <a:ext cx="6850668" cy="1751570"/>
          </a:xfrm>
          <a:prstGeom prst="rect">
            <a:avLst/>
          </a:prstGeom>
        </p:spPr>
        <p:txBody>
          <a:bodyPr wrap="square">
            <a:spAutoFit/>
          </a:bodyPr>
          <a:lstStyle/>
          <a:p>
            <a:pPr lvl="0" defTabSz="342900">
              <a:lnSpc>
                <a:spcPct val="150000"/>
              </a:lnSpc>
              <a:defRPr/>
            </a:pPr>
            <a:r>
              <a:rPr lang="zh-CN" altLang="en-US" sz="2000" b="1" kern="0" dirty="0">
                <a:solidFill>
                  <a:srgbClr val="071F65"/>
                </a:solidFill>
                <a:latin typeface="微软雅黑" pitchFamily="34" charset="-122"/>
                <a:ea typeface="微软雅黑" pitchFamily="34" charset="-122"/>
              </a:rPr>
              <a:t>网络架构（</a:t>
            </a:r>
            <a:r>
              <a:rPr lang="en-US" altLang="zh-CN" sz="2000" b="1" kern="0" dirty="0">
                <a:solidFill>
                  <a:srgbClr val="071F65"/>
                </a:solidFill>
                <a:latin typeface="微软雅黑" pitchFamily="34" charset="-122"/>
                <a:ea typeface="微软雅黑" pitchFamily="34" charset="-122"/>
              </a:rPr>
              <a:t>Network Architecture</a:t>
            </a:r>
            <a:r>
              <a:rPr lang="zh-CN" altLang="en-US" sz="2000" b="1" kern="0" dirty="0">
                <a:solidFill>
                  <a:srgbClr val="071F65"/>
                </a:solidFill>
                <a:latin typeface="微软雅黑" pitchFamily="34" charset="-122"/>
                <a:ea typeface="微软雅黑" pitchFamily="34" charset="-122"/>
              </a:rPr>
              <a:t>）：</a:t>
            </a:r>
            <a:endParaRPr lang="en-US" altLang="zh-CN" sz="2000" b="1" kern="0" dirty="0">
              <a:solidFill>
                <a:srgbClr val="071F65"/>
              </a:solidFill>
              <a:latin typeface="微软雅黑" pitchFamily="34" charset="-122"/>
              <a:ea typeface="微软雅黑" pitchFamily="34" charset="-122"/>
            </a:endParaRPr>
          </a:p>
          <a:p>
            <a:pPr marL="342900" lvl="0" indent="-342900" defTabSz="342900">
              <a:lnSpc>
                <a:spcPct val="150000"/>
              </a:lnSpc>
              <a:buFont typeface="Wingdings" panose="05000000000000000000" pitchFamily="2" charset="2"/>
              <a:buChar char="Ø"/>
              <a:defRPr/>
            </a:pPr>
            <a:r>
              <a:rPr lang="en-US" altLang="zh-CN" b="1" kern="0" dirty="0">
                <a:solidFill>
                  <a:srgbClr val="071F65"/>
                </a:solidFill>
                <a:latin typeface="微软雅黑" pitchFamily="34" charset="-122"/>
                <a:ea typeface="微软雅黑" pitchFamily="34" charset="-122"/>
              </a:rPr>
              <a:t>Multi-layer Perceptron (MLP)-based methods </a:t>
            </a:r>
          </a:p>
          <a:p>
            <a:pPr marL="342900" lvl="0" indent="-342900" defTabSz="342900">
              <a:lnSpc>
                <a:spcPct val="150000"/>
              </a:lnSpc>
              <a:buFont typeface="Wingdings" panose="05000000000000000000" pitchFamily="2" charset="2"/>
              <a:buChar char="Ø"/>
              <a:defRPr/>
            </a:pPr>
            <a:r>
              <a:rPr lang="en-US" altLang="zh-CN" b="1" kern="0" dirty="0">
                <a:solidFill>
                  <a:srgbClr val="071F65"/>
                </a:solidFill>
                <a:latin typeface="微软雅黑" pitchFamily="34" charset="-122"/>
                <a:ea typeface="微软雅黑" pitchFamily="34" charset="-122"/>
              </a:rPr>
              <a:t>Fully Convolutional Network (FCN)-based methods </a:t>
            </a:r>
          </a:p>
          <a:p>
            <a:pPr marL="342900" lvl="0" indent="-342900" defTabSz="342900">
              <a:lnSpc>
                <a:spcPct val="150000"/>
              </a:lnSpc>
              <a:buFont typeface="Wingdings" panose="05000000000000000000" pitchFamily="2" charset="2"/>
              <a:buChar char="Ø"/>
              <a:defRPr/>
            </a:pPr>
            <a:r>
              <a:rPr lang="en-US" altLang="zh-CN" b="1" kern="0" dirty="0">
                <a:solidFill>
                  <a:srgbClr val="071F65"/>
                </a:solidFill>
                <a:latin typeface="微软雅黑" pitchFamily="34" charset="-122"/>
                <a:ea typeface="微软雅黑" pitchFamily="34" charset="-122"/>
              </a:rPr>
              <a:t>Hybrid Network-based methods</a:t>
            </a:r>
          </a:p>
        </p:txBody>
      </p:sp>
    </p:spTree>
    <p:extLst>
      <p:ext uri="{BB962C8B-B14F-4D97-AF65-F5344CB8AC3E}">
        <p14:creationId xmlns:p14="http://schemas.microsoft.com/office/powerpoint/2010/main" val="1894022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7225053"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Multi-layer Perceptron (MLP)-based methods </a:t>
            </a:r>
            <a:endParaRPr kumimoji="0" lang="zh-CN" altLang="en-US"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1008668" y="959949"/>
            <a:ext cx="10435187" cy="3829062"/>
          </a:xfrm>
          <a:prstGeom prst="rect">
            <a:avLst/>
          </a:prstGeom>
          <a:ln>
            <a:noFill/>
          </a:ln>
        </p:spPr>
        <p:txBody>
          <a:bodyPr wrap="square">
            <a:spAutoFit/>
          </a:bodyPr>
          <a:lstStyle/>
          <a:p>
            <a:pPr defTabSz="342900">
              <a:lnSpc>
                <a:spcPct val="150000"/>
              </a:lnSpc>
              <a:defRPr/>
            </a:pPr>
            <a:r>
              <a:rPr lang="en-US" altLang="zh-CN" sz="2000" b="1" kern="0" dirty="0">
                <a:solidFill>
                  <a:srgbClr val="071F65"/>
                </a:solidFill>
                <a:latin typeface="微软雅黑" pitchFamily="34" charset="-122"/>
                <a:ea typeface="微软雅黑" pitchFamily="34" charset="-122"/>
              </a:rPr>
              <a:t>Multi-layer Perceptron (MLP)-based methods </a:t>
            </a:r>
            <a:r>
              <a:rPr lang="zh-CN" altLang="en-US" sz="2000" b="1" kern="0" dirty="0">
                <a:solidFill>
                  <a:srgbClr val="071F65"/>
                </a:solidFill>
                <a:latin typeface="微软雅黑" pitchFamily="34" charset="-122"/>
                <a:ea typeface="微软雅黑" pitchFamily="34" charset="-122"/>
              </a:rPr>
              <a:t>（</a:t>
            </a:r>
            <a:r>
              <a:rPr lang="en-US" altLang="zh-CN" sz="2000" b="1" kern="0" dirty="0">
                <a:solidFill>
                  <a:srgbClr val="071F65"/>
                </a:solidFill>
                <a:latin typeface="微软雅黑" pitchFamily="34" charset="-122"/>
                <a:ea typeface="微软雅黑" pitchFamily="34" charset="-122"/>
              </a:rPr>
              <a:t>MCDL</a:t>
            </a:r>
            <a:r>
              <a:rPr lang="zh-CN" altLang="en-US" sz="2000" b="1" kern="0" dirty="0">
                <a:solidFill>
                  <a:srgbClr val="071F65"/>
                </a:solidFill>
                <a:latin typeface="微软雅黑" pitchFamily="34" charset="-122"/>
                <a:ea typeface="微软雅黑" pitchFamily="34" charset="-122"/>
              </a:rPr>
              <a:t>）</a:t>
            </a:r>
            <a:r>
              <a:rPr kumimoji="0" lang="zh-CN" altLang="en-US"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rPr>
              <a:t>：</a:t>
            </a:r>
            <a:endParaRPr kumimoji="0" lang="en-US" altLang="zh-CN"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endParaRPr>
          </a:p>
          <a:p>
            <a:pPr lvl="0">
              <a:lnSpc>
                <a:spcPct val="150000"/>
              </a:lnSpc>
              <a:defRPr/>
            </a:pPr>
            <a:r>
              <a:rPr lang="zh-CN" altLang="en-US" dirty="0">
                <a:latin typeface="微软雅黑" panose="020B0503020204020204" pitchFamily="34" charset="-122"/>
                <a:ea typeface="微软雅黑" panose="020B0503020204020204" pitchFamily="34" charset="-122"/>
              </a:rPr>
              <a:t>对每一个小处理单元（</a:t>
            </a:r>
            <a:r>
              <a:rPr lang="en-US" altLang="zh-CN" dirty="0">
                <a:latin typeface="微软雅黑" panose="020B0503020204020204" pitchFamily="34" charset="-122"/>
                <a:ea typeface="微软雅黑" panose="020B0503020204020204" pitchFamily="34" charset="-122"/>
              </a:rPr>
              <a:t> super-pixel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patch</a:t>
            </a:r>
            <a:r>
              <a:rPr lang="zh-CN" altLang="en-US" dirty="0">
                <a:latin typeface="微软雅黑" panose="020B0503020204020204" pitchFamily="34" charset="-122"/>
                <a:ea typeface="微软雅黑" panose="020B0503020204020204" pitchFamily="34" charset="-122"/>
              </a:rPr>
              <a:t>等）送入网络进行特征提取</a:t>
            </a:r>
            <a:endParaRPr lang="en-US" altLang="zh-CN" dirty="0">
              <a:latin typeface="微软雅黑" panose="020B0503020204020204" pitchFamily="34" charset="-122"/>
              <a:ea typeface="微软雅黑" panose="020B0503020204020204" pitchFamily="34" charset="-122"/>
            </a:endParaRPr>
          </a:p>
          <a:p>
            <a:pPr lvl="0">
              <a:lnSpc>
                <a:spcPct val="150000"/>
              </a:lnSpc>
              <a:defRPr/>
            </a:pPr>
            <a:r>
              <a:rPr lang="zh-CN" altLang="en-US" dirty="0">
                <a:latin typeface="微软雅黑" panose="020B0503020204020204" pitchFamily="34" charset="-122"/>
                <a:ea typeface="微软雅黑" panose="020B0503020204020204" pitchFamily="34" charset="-122"/>
              </a:rPr>
              <a:t>分类：</a:t>
            </a:r>
            <a:endParaRPr lang="en-US" altLang="zh-CN" dirty="0">
              <a:latin typeface="微软雅黑" panose="020B0503020204020204" pitchFamily="34" charset="-122"/>
              <a:ea typeface="微软雅黑" panose="020B0503020204020204" pitchFamily="34" charset="-122"/>
            </a:endParaRPr>
          </a:p>
          <a:p>
            <a:pPr marL="342900" lvl="0" indent="-342900">
              <a:lnSpc>
                <a:spcPct val="150000"/>
              </a:lnSpc>
              <a:buFont typeface="Wingdings" panose="05000000000000000000" pitchFamily="2" charset="2"/>
              <a:buChar char="Ø"/>
              <a:defRPr/>
            </a:pPr>
            <a:r>
              <a:rPr lang="en-US" altLang="zh-CN" dirty="0">
                <a:latin typeface="微软雅黑" panose="020B0503020204020204" pitchFamily="34" charset="-122"/>
                <a:ea typeface="微软雅黑" panose="020B0503020204020204" pitchFamily="34" charset="-122"/>
              </a:rPr>
              <a:t>Super-pixel/patch-based methods</a:t>
            </a:r>
          </a:p>
          <a:p>
            <a:pPr marL="342900" lvl="0" indent="-342900">
              <a:lnSpc>
                <a:spcPct val="150000"/>
              </a:lnSpc>
              <a:buFont typeface="Wingdings" panose="05000000000000000000" pitchFamily="2" charset="2"/>
              <a:buChar char="Ø"/>
              <a:defRPr/>
            </a:pPr>
            <a:r>
              <a:rPr lang="en-US" altLang="zh-CN" dirty="0">
                <a:latin typeface="微软雅黑" panose="020B0503020204020204" pitchFamily="34" charset="-122"/>
                <a:ea typeface="微软雅黑" panose="020B0503020204020204" pitchFamily="34" charset="-122"/>
              </a:rPr>
              <a:t>Object proposal-based methods</a:t>
            </a:r>
          </a:p>
          <a:p>
            <a:pPr>
              <a:lnSpc>
                <a:spcPct val="150000"/>
              </a:lnSpc>
              <a:defRPr/>
            </a:pPr>
            <a:r>
              <a:rPr lang="zh-CN" altLang="en-US" dirty="0">
                <a:latin typeface="微软雅黑" panose="020B0503020204020204" pitchFamily="34" charset="-122"/>
                <a:ea typeface="微软雅黑" panose="020B0503020204020204" pitchFamily="34" charset="-122"/>
              </a:rPr>
              <a:t>存在问题：</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defRPr/>
            </a:pPr>
            <a:r>
              <a:rPr lang="zh-CN" altLang="en-US" dirty="0">
                <a:latin typeface="微软雅黑" panose="020B0503020204020204" pitchFamily="34" charset="-122"/>
                <a:ea typeface="微软雅黑" panose="020B0503020204020204" pitchFamily="34" charset="-122"/>
              </a:rPr>
              <a:t>无法利用整体空间信息</a:t>
            </a:r>
          </a:p>
          <a:p>
            <a:pPr marL="285750" indent="-285750">
              <a:lnSpc>
                <a:spcPct val="150000"/>
              </a:lnSpc>
              <a:buFont typeface="Wingdings" panose="05000000000000000000" pitchFamily="2" charset="2"/>
              <a:buChar char="Ø"/>
              <a:defRPr/>
            </a:pPr>
            <a:r>
              <a:rPr lang="zh-CN" altLang="en-US" dirty="0">
                <a:latin typeface="微软雅黑" panose="020B0503020204020204" pitchFamily="34" charset="-122"/>
                <a:ea typeface="微软雅黑" panose="020B0503020204020204" pitchFamily="34" charset="-122"/>
              </a:rPr>
              <a:t>耗时（需要对每一个</a:t>
            </a:r>
            <a:r>
              <a:rPr lang="en-US" altLang="zh-CN" dirty="0">
                <a:latin typeface="微软雅黑" panose="020B0503020204020204" pitchFamily="34" charset="-122"/>
                <a:ea typeface="微软雅黑" panose="020B0503020204020204" pitchFamily="34" charset="-122"/>
              </a:rPr>
              <a:t>patch</a:t>
            </a:r>
            <a:r>
              <a:rPr lang="zh-CN" altLang="en-US" dirty="0">
                <a:latin typeface="微软雅黑" panose="020B0503020204020204" pitchFamily="34" charset="-122"/>
                <a:ea typeface="微软雅黑" panose="020B0503020204020204" pitchFamily="34" charset="-122"/>
              </a:rPr>
              <a:t>送入网络进行处理）</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defRPr/>
            </a:pPr>
            <a:r>
              <a:rPr lang="zh-CN" altLang="en-US" dirty="0">
                <a:latin typeface="微软雅黑" panose="020B0503020204020204" pitchFamily="34" charset="-122"/>
                <a:ea typeface="微软雅黑" panose="020B0503020204020204" pitchFamily="34" charset="-122"/>
              </a:rPr>
              <a:t>每一个</a:t>
            </a:r>
            <a:r>
              <a:rPr lang="en-US" altLang="zh-CN" dirty="0">
                <a:latin typeface="微软雅黑" panose="020B0503020204020204" pitchFamily="34" charset="-122"/>
                <a:ea typeface="微软雅黑" panose="020B0503020204020204" pitchFamily="34" charset="-122"/>
              </a:rPr>
              <a:t>patch</a:t>
            </a:r>
            <a:r>
              <a:rPr lang="zh-CN" altLang="en-US" dirty="0">
                <a:latin typeface="微软雅黑" panose="020B0503020204020204" pitchFamily="34" charset="-122"/>
                <a:ea typeface="微软雅黑" panose="020B0503020204020204" pitchFamily="34" charset="-122"/>
              </a:rPr>
              <a:t>的所有像素共享相同的</a:t>
            </a:r>
            <a:r>
              <a:rPr lang="en-US" altLang="zh-CN" dirty="0">
                <a:latin typeface="微软雅黑" panose="020B0503020204020204" pitchFamily="34" charset="-122"/>
                <a:ea typeface="微软雅黑" panose="020B0503020204020204" pitchFamily="34" charset="-122"/>
              </a:rPr>
              <a:t>saliency score</a:t>
            </a:r>
          </a:p>
        </p:txBody>
      </p:sp>
      <p:pic>
        <p:nvPicPr>
          <p:cNvPr id="5" name="图片 4">
            <a:extLst>
              <a:ext uri="{FF2B5EF4-FFF2-40B4-BE49-F238E27FC236}">
                <a16:creationId xmlns:a16="http://schemas.microsoft.com/office/drawing/2014/main" id="{0CBE97A6-C5AA-4303-AD0A-7FFD463D2CE7}"/>
              </a:ext>
            </a:extLst>
          </p:cNvPr>
          <p:cNvPicPr>
            <a:picLocks noChangeAspect="1"/>
          </p:cNvPicPr>
          <p:nvPr/>
        </p:nvPicPr>
        <p:blipFill>
          <a:blip r:embed="rId3"/>
          <a:stretch>
            <a:fillRect/>
          </a:stretch>
        </p:blipFill>
        <p:spPr>
          <a:xfrm>
            <a:off x="7611153" y="1573934"/>
            <a:ext cx="2982956" cy="3391150"/>
          </a:xfrm>
          <a:prstGeom prst="rect">
            <a:avLst/>
          </a:prstGeom>
        </p:spPr>
      </p:pic>
    </p:spTree>
    <p:extLst>
      <p:ext uri="{BB962C8B-B14F-4D97-AF65-F5344CB8AC3E}">
        <p14:creationId xmlns:p14="http://schemas.microsoft.com/office/powerpoint/2010/main" val="3986909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5885</TotalTime>
  <Words>6906</Words>
  <Application>Microsoft Office PowerPoint</Application>
  <PresentationFormat>宽屏</PresentationFormat>
  <Paragraphs>444</Paragraphs>
  <Slides>67</Slides>
  <Notes>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67</vt:i4>
      </vt:variant>
    </vt:vector>
  </HeadingPairs>
  <TitlesOfParts>
    <vt:vector size="77" baseType="lpstr">
      <vt:lpstr>等线</vt:lpstr>
      <vt:lpstr>等线 Light</vt:lpstr>
      <vt:lpstr>华文新魏</vt:lpstr>
      <vt:lpstr>微软雅黑</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Mrzher</dc:creator>
  <cp:lastModifiedBy>崔 哲</cp:lastModifiedBy>
  <cp:revision>154</cp:revision>
  <dcterms:created xsi:type="dcterms:W3CDTF">2019-09-03T02:36:16Z</dcterms:created>
  <dcterms:modified xsi:type="dcterms:W3CDTF">2019-09-09T05:22:50Z</dcterms:modified>
</cp:coreProperties>
</file>